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2"/>
  </p:sldMasterIdLst>
  <p:sldIdLst>
    <p:sldId id="256" r:id="rId53"/>
    <p:sldId id="258" r:id="rId54"/>
    <p:sldId id="259" r:id="rId55"/>
    <p:sldId id="272" r:id="rId56"/>
    <p:sldId id="275" r:id="rId57"/>
    <p:sldId id="276" r:id="rId58"/>
    <p:sldId id="274" r:id="rId59"/>
    <p:sldId id="285" r:id="rId60"/>
    <p:sldId id="273" r:id="rId61"/>
    <p:sldId id="277" r:id="rId62"/>
    <p:sldId id="278" r:id="rId63"/>
    <p:sldId id="286" r:id="rId64"/>
    <p:sldId id="287" r:id="rId65"/>
    <p:sldId id="280" r:id="rId66"/>
    <p:sldId id="281" r:id="rId67"/>
    <p:sldId id="279" r:id="rId68"/>
    <p:sldId id="282" r:id="rId69"/>
    <p:sldId id="283" r:id="rId70"/>
    <p:sldId id="284" r:id="rId71"/>
    <p:sldId id="288" r:id="rId72"/>
    <p:sldId id="289" r:id="rId73"/>
    <p:sldId id="290" r:id="rId74"/>
    <p:sldId id="291" r:id="rId75"/>
    <p:sldId id="299" r:id="rId76"/>
    <p:sldId id="297" r:id="rId77"/>
    <p:sldId id="294" r:id="rId78"/>
    <p:sldId id="306" r:id="rId79"/>
    <p:sldId id="295" r:id="rId80"/>
    <p:sldId id="298" r:id="rId81"/>
    <p:sldId id="300" r:id="rId82"/>
    <p:sldId id="296" r:id="rId83"/>
    <p:sldId id="305" r:id="rId84"/>
    <p:sldId id="293" r:id="rId85"/>
    <p:sldId id="292" r:id="rId86"/>
    <p:sldId id="301" r:id="rId87"/>
    <p:sldId id="303" r:id="rId88"/>
    <p:sldId id="302" r:id="rId89"/>
    <p:sldId id="304" r:id="rId90"/>
    <p:sldId id="262" r:id="rId91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499" y="6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customXml" Target="../customXml/item39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50" Type="http://schemas.openxmlformats.org/officeDocument/2006/relationships/customXml" Target="../customXml/item50.xml"/><Relationship Id="rId55" Type="http://schemas.openxmlformats.org/officeDocument/2006/relationships/slide" Target="slides/slide3.xml"/><Relationship Id="rId63" Type="http://schemas.openxmlformats.org/officeDocument/2006/relationships/slide" Target="slides/slide11.xml"/><Relationship Id="rId68" Type="http://schemas.openxmlformats.org/officeDocument/2006/relationships/slide" Target="slides/slide16.xml"/><Relationship Id="rId76" Type="http://schemas.openxmlformats.org/officeDocument/2006/relationships/slide" Target="slides/slide24.xml"/><Relationship Id="rId84" Type="http://schemas.openxmlformats.org/officeDocument/2006/relationships/slide" Target="slides/slide32.xml"/><Relationship Id="rId89" Type="http://schemas.openxmlformats.org/officeDocument/2006/relationships/slide" Target="slides/slide37.xml"/><Relationship Id="rId7" Type="http://schemas.openxmlformats.org/officeDocument/2006/relationships/customXml" Target="../customXml/item7.xml"/><Relationship Id="rId71" Type="http://schemas.openxmlformats.org/officeDocument/2006/relationships/slide" Target="slides/slide19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slide" Target="slides/slide1.xml"/><Relationship Id="rId58" Type="http://schemas.openxmlformats.org/officeDocument/2006/relationships/slide" Target="slides/slide6.xml"/><Relationship Id="rId66" Type="http://schemas.openxmlformats.org/officeDocument/2006/relationships/slide" Target="slides/slide14.xml"/><Relationship Id="rId74" Type="http://schemas.openxmlformats.org/officeDocument/2006/relationships/slide" Target="slides/slide22.xml"/><Relationship Id="rId79" Type="http://schemas.openxmlformats.org/officeDocument/2006/relationships/slide" Target="slides/slide27.xml"/><Relationship Id="rId87" Type="http://schemas.openxmlformats.org/officeDocument/2006/relationships/slide" Target="slides/slide35.xml"/><Relationship Id="rId5" Type="http://schemas.openxmlformats.org/officeDocument/2006/relationships/customXml" Target="../customXml/item5.xml"/><Relationship Id="rId61" Type="http://schemas.openxmlformats.org/officeDocument/2006/relationships/slide" Target="slides/slide9.xml"/><Relationship Id="rId82" Type="http://schemas.openxmlformats.org/officeDocument/2006/relationships/slide" Target="slides/slide30.xml"/><Relationship Id="rId90" Type="http://schemas.openxmlformats.org/officeDocument/2006/relationships/slide" Target="slides/slide38.xml"/><Relationship Id="rId95" Type="http://schemas.openxmlformats.org/officeDocument/2006/relationships/tableStyles" Target="tableStyle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slide" Target="slides/slide4.xml"/><Relationship Id="rId64" Type="http://schemas.openxmlformats.org/officeDocument/2006/relationships/slide" Target="slides/slide12.xml"/><Relationship Id="rId69" Type="http://schemas.openxmlformats.org/officeDocument/2006/relationships/slide" Target="slides/slide17.xml"/><Relationship Id="rId77" Type="http://schemas.openxmlformats.org/officeDocument/2006/relationships/slide" Target="slides/slide25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slide" Target="slides/slide20.xml"/><Relationship Id="rId80" Type="http://schemas.openxmlformats.org/officeDocument/2006/relationships/slide" Target="slides/slide28.xml"/><Relationship Id="rId85" Type="http://schemas.openxmlformats.org/officeDocument/2006/relationships/slide" Target="slides/slide33.xml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slide" Target="slides/slide7.xml"/><Relationship Id="rId67" Type="http://schemas.openxmlformats.org/officeDocument/2006/relationships/slide" Target="slides/slide15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" Target="slides/slide2.xml"/><Relationship Id="rId62" Type="http://schemas.openxmlformats.org/officeDocument/2006/relationships/slide" Target="slides/slide10.xml"/><Relationship Id="rId70" Type="http://schemas.openxmlformats.org/officeDocument/2006/relationships/slide" Target="slides/slide18.xml"/><Relationship Id="rId75" Type="http://schemas.openxmlformats.org/officeDocument/2006/relationships/slide" Target="slides/slide23.xml"/><Relationship Id="rId83" Type="http://schemas.openxmlformats.org/officeDocument/2006/relationships/slide" Target="slides/slide31.xml"/><Relationship Id="rId88" Type="http://schemas.openxmlformats.org/officeDocument/2006/relationships/slide" Target="slides/slide36.xml"/><Relationship Id="rId9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slide" Target="slides/slide5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slideMaster" Target="slideMasters/slideMaster1.xml"/><Relationship Id="rId60" Type="http://schemas.openxmlformats.org/officeDocument/2006/relationships/slide" Target="slides/slide8.xml"/><Relationship Id="rId65" Type="http://schemas.openxmlformats.org/officeDocument/2006/relationships/slide" Target="slides/slide13.xml"/><Relationship Id="rId73" Type="http://schemas.openxmlformats.org/officeDocument/2006/relationships/slide" Target="slides/slide21.xml"/><Relationship Id="rId78" Type="http://schemas.openxmlformats.org/officeDocument/2006/relationships/slide" Target="slides/slide26.xml"/><Relationship Id="rId81" Type="http://schemas.openxmlformats.org/officeDocument/2006/relationships/slide" Target="slides/slide29.xml"/><Relationship Id="rId86" Type="http://schemas.openxmlformats.org/officeDocument/2006/relationships/slide" Target="slides/slide34.xml"/><Relationship Id="rId9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27.xml"/><Relationship Id="rId7" Type="http://schemas.openxmlformats.org/officeDocument/2006/relationships/image" Target="../media/image4.png"/><Relationship Id="rId2" Type="http://schemas.openxmlformats.org/officeDocument/2006/relationships/customXml" Target="../../customXml/item44.xml"/><Relationship Id="rId1" Type="http://schemas.openxmlformats.org/officeDocument/2006/relationships/customXml" Target="../../customXml/item4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8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ustomXml" Target="../../customXml/item23.xml"/><Relationship Id="rId7" Type="http://schemas.openxmlformats.org/officeDocument/2006/relationships/image" Target="../media/image16.png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2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ustomXml" Target="../../customXml/item38.xml"/><Relationship Id="rId7" Type="http://schemas.openxmlformats.org/officeDocument/2006/relationships/image" Target="../media/image16.png"/><Relationship Id="rId2" Type="http://schemas.openxmlformats.org/officeDocument/2006/relationships/customXml" Target="../../customXml/item29.xml"/><Relationship Id="rId1" Type="http://schemas.openxmlformats.org/officeDocument/2006/relationships/customXml" Target="../../customXml/item15.xml"/><Relationship Id="rId6" Type="http://schemas.openxmlformats.org/officeDocument/2006/relationships/image" Target="../media/image15.png"/><Relationship Id="rId5" Type="http://schemas.openxmlformats.org/officeDocument/2006/relationships/image" Target="../media/image18.jpe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764" y="8753476"/>
            <a:ext cx="1441992" cy="72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054" y="9408570"/>
            <a:ext cx="1441992" cy="722032"/>
          </a:xfrm>
          <a:prstGeom prst="rect">
            <a:avLst/>
          </a:prstGeom>
        </p:spPr>
      </p:pic>
      <p:sp>
        <p:nvSpPr>
          <p:cNvPr id="3" name="CaixaDeTexto 2"/>
          <p:cNvSpPr txBox="1"/>
          <p:nvPr userDrawn="1"/>
        </p:nvSpPr>
        <p:spPr>
          <a:xfrm>
            <a:off x="259307" y="9787197"/>
            <a:ext cx="852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Luiz Fernando Ferraz da Silva – Departamento de Patologia da FMUSP – burns@usp.br</a:t>
            </a:r>
          </a:p>
        </p:txBody>
      </p:sp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054" y="9408570"/>
            <a:ext cx="1441992" cy="722032"/>
          </a:xfrm>
          <a:prstGeom prst="rect">
            <a:avLst/>
          </a:prstGeom>
        </p:spPr>
      </p:pic>
      <p:sp>
        <p:nvSpPr>
          <p:cNvPr id="9" name="CaixaDeTexto 8"/>
          <p:cNvSpPr txBox="1"/>
          <p:nvPr userDrawn="1"/>
        </p:nvSpPr>
        <p:spPr>
          <a:xfrm>
            <a:off x="4919683" y="9890372"/>
            <a:ext cx="852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Luiz Fernando Ferraz da Silva – Departamento de Patologia da FMUSP – burns@usp.br</a:t>
            </a:r>
          </a:p>
        </p:txBody>
      </p:sp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4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customXml" Target="../../customXml/item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48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1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4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3.tiff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.xml"/><Relationship Id="rId6" Type="http://schemas.openxmlformats.org/officeDocument/2006/relationships/image" Target="../media/image42.tiff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5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51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4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video" Target="file:///\\10.18.90.141\sala%2002\2&#186;%20DIA%2030%2005%202024\TARDE\Video%20Ba&#231;o.wmv" TargetMode="External"/><Relationship Id="rId7" Type="http://schemas.openxmlformats.org/officeDocument/2006/relationships/image" Target="../media/image55.png"/><Relationship Id="rId2" Type="http://schemas.microsoft.com/office/2007/relationships/media" Target="file:///\\10.18.90.141\sala%2002\2&#186;%20DIA%2030%2005%202024\TARDE\Video%20Ba&#231;o.wmv" TargetMode="External"/><Relationship Id="rId1" Type="http://schemas.openxmlformats.org/officeDocument/2006/relationships/customXml" Target="../../customXml/item19.xml"/><Relationship Id="rId6" Type="http://schemas.openxmlformats.org/officeDocument/2006/relationships/image" Target="../media/image54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video" Target="file:///\\10.18.90.141\sala%2002\2&#186;%20DIA%2030%2005%202024\TARDE\Video%20Rim.wmv" TargetMode="External"/><Relationship Id="rId7" Type="http://schemas.openxmlformats.org/officeDocument/2006/relationships/image" Target="../media/image58.png"/><Relationship Id="rId2" Type="http://schemas.microsoft.com/office/2007/relationships/media" Target="file:///\\10.18.90.141\sala%2002\2&#186;%20DIA%2030%2005%202024\TARDE\Video%20Rim.wmv" TargetMode="External"/><Relationship Id="rId1" Type="http://schemas.openxmlformats.org/officeDocument/2006/relationships/customXml" Target="../../customXml/item50.xml"/><Relationship Id="rId6" Type="http://schemas.openxmlformats.org/officeDocument/2006/relationships/image" Target="../media/image57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35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4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9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88708" y="4039644"/>
            <a:ext cx="14682604" cy="1525982"/>
          </a:xfrm>
        </p:spPr>
        <p:txBody>
          <a:bodyPr/>
          <a:lstStyle/>
          <a:p>
            <a:pPr algn="ctr"/>
            <a:r>
              <a:rPr lang="pt-BR" sz="5400" dirty="0"/>
              <a:t>SVO: Política atual, carreira do patologista e interface acadêmica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Luiz Fernando Ferraz da Silva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FMUSP  e SVOC-USP – Universidade de São Paulo - SP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91824" y="368299"/>
            <a:ext cx="3038475" cy="291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Financiamento dos </a:t>
            </a:r>
            <a:r>
              <a:rPr lang="pt-BR" sz="5400" dirty="0" err="1"/>
              <a:t>SVOs</a:t>
            </a:r>
            <a:r>
              <a:rPr lang="pt-BR" sz="5400" dirty="0"/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>
                <a:sym typeface="Wingdings" panose="05000000000000000000" pitchFamily="2" charset="2"/>
              </a:rPr>
              <a:t>Recursos adicionais - SVS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Portaria 3717/2020 – Recursos para Equipamentos – Até R$ 6.000.000,00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Portaria 2625/2020 – Recursos para Custeio – Até R$ 3.000.000,00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Portaria 2342/2023 – Recursos para Custeio – Até R$ 1.675.000,00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F8B1656-57DC-1BA6-D108-D250CAF4AFE9}"/>
              </a:ext>
            </a:extLst>
          </p:cNvPr>
          <p:cNvSpPr txBox="1"/>
          <p:nvPr/>
        </p:nvSpPr>
        <p:spPr>
          <a:xfrm>
            <a:off x="11646530" y="8868623"/>
            <a:ext cx="536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Min. Da Saúde – 2024</a:t>
            </a:r>
          </a:p>
        </p:txBody>
      </p:sp>
    </p:spTree>
    <p:extLst>
      <p:ext uri="{BB962C8B-B14F-4D97-AF65-F5344CB8AC3E}">
        <p14:creationId xmlns:p14="http://schemas.microsoft.com/office/powerpoint/2010/main" val="3324697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Desafios – Financiamento</a:t>
            </a:r>
            <a:br>
              <a:rPr lang="pt-BR" sz="5400" dirty="0"/>
            </a:b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>
                <a:sym typeface="Wingdings" panose="05000000000000000000" pitchFamily="2" charset="2"/>
              </a:rPr>
              <a:t>Desafios do Financiamento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Previsibilidade / Sustentabilidade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Distribuição por porte do município sede</a:t>
            </a:r>
            <a:endParaRPr lang="pt-BR" dirty="0">
              <a:sym typeface="Wingdings" panose="05000000000000000000" pitchFamily="2" charset="2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>
                <a:sym typeface="Wingdings" panose="05000000000000000000" pitchFamily="2" charset="2"/>
              </a:rPr>
              <a:t>Alternativas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Otimização de financiamento contínuo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Vinculado à produtividade ou porte assistencial / volume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dirty="0"/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Portaria 2625/2020 – Recursos para Custeio – Até R$ 3.000.000,00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Portaria 2342/2023 – Recursos para Custeio – Até R$ 1.675.000,00</a:t>
            </a:r>
          </a:p>
        </p:txBody>
      </p:sp>
    </p:spTree>
    <p:extLst>
      <p:ext uri="{BB962C8B-B14F-4D97-AF65-F5344CB8AC3E}">
        <p14:creationId xmlns:p14="http://schemas.microsoft.com/office/powerpoint/2010/main" val="3826602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Desafios - Abrangência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Como cobrir um país tão amplo e com tantas particularidades territoriais?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Integração SVO / IML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Abertura e credenciamento de mais serviços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Utilização de Múltiplas Estratégias de Autópsia / Investigação de Causa de Morte não Definida</a:t>
            </a:r>
          </a:p>
          <a:p>
            <a:pPr marL="1946275" lvl="1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565755"/>
                </a:solidFill>
              </a:rPr>
              <a:t>Autópsia Convencional</a:t>
            </a:r>
          </a:p>
          <a:p>
            <a:pPr marL="1946275" lvl="1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565755"/>
                </a:solidFill>
              </a:rPr>
              <a:t>Autópsia Minimamente Invasiva</a:t>
            </a:r>
          </a:p>
          <a:p>
            <a:pPr marL="1946275" lvl="1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565755"/>
                </a:solidFill>
              </a:rPr>
              <a:t>Autópsia Verbal</a:t>
            </a:r>
          </a:p>
        </p:txBody>
      </p:sp>
    </p:spTree>
    <p:extLst>
      <p:ext uri="{BB962C8B-B14F-4D97-AF65-F5344CB8AC3E}">
        <p14:creationId xmlns:p14="http://schemas.microsoft.com/office/powerpoint/2010/main" val="888354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Desafios - Padronização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Como garantir melhoria efetiva da informação de mortalidade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Protocolos de Registro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Protocolos Técnicos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Controle de qualidade profissional – Técnicos e Patologistas</a:t>
            </a:r>
          </a:p>
        </p:txBody>
      </p:sp>
    </p:spTree>
    <p:extLst>
      <p:ext uri="{BB962C8B-B14F-4D97-AF65-F5344CB8AC3E}">
        <p14:creationId xmlns:p14="http://schemas.microsoft.com/office/powerpoint/2010/main" val="4051897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Carreira de Patologista no SVO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2092036" y="3366655"/>
            <a:ext cx="13189528" cy="42810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/>
              <a:t>É realmente necessário que as autópsias feitas no SVO sejam feitas por patologistas?</a:t>
            </a:r>
          </a:p>
        </p:txBody>
      </p:sp>
    </p:spTree>
    <p:extLst>
      <p:ext uri="{BB962C8B-B14F-4D97-AF65-F5344CB8AC3E}">
        <p14:creationId xmlns:p14="http://schemas.microsoft.com/office/powerpoint/2010/main" val="971748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Carreira de Patologista no SVO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2092036" y="3366655"/>
            <a:ext cx="13189528" cy="42810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/>
              <a:t>Por que é tão difícil conseguir patologistas nos </a:t>
            </a:r>
            <a:r>
              <a:rPr lang="pt-BR" sz="4400" dirty="0" err="1"/>
              <a:t>SVOs</a:t>
            </a:r>
            <a:r>
              <a:rPr lang="pt-BR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0911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Carreira de Patologista no SVO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>
                <a:sym typeface="Wingdings" panose="05000000000000000000" pitchFamily="2" charset="2"/>
              </a:rPr>
              <a:t>Número total de patologistas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>
                <a:sym typeface="Wingdings" panose="05000000000000000000" pitchFamily="2" charset="2"/>
              </a:rPr>
              <a:t>Demandas do mercado – Autópsia </a:t>
            </a:r>
            <a:r>
              <a:rPr lang="pt-BR" i="1" dirty="0">
                <a:sym typeface="Wingdings" panose="05000000000000000000" pitchFamily="2" charset="2"/>
              </a:rPr>
              <a:t>versus</a:t>
            </a:r>
            <a:r>
              <a:rPr lang="pt-BR" dirty="0">
                <a:sym typeface="Wingdings" panose="05000000000000000000" pitchFamily="2" charset="2"/>
              </a:rPr>
              <a:t> Patologia Cirúrgica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>
                <a:sym typeface="Wingdings" panose="05000000000000000000" pitchFamily="2" charset="2"/>
              </a:rPr>
              <a:t>Valorização da autópsia no ensino de patologia – Graduação e na Residência Médica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>
                <a:sym typeface="Wingdings" panose="05000000000000000000" pitchFamily="2" charset="2"/>
              </a:rPr>
              <a:t>Remuneração e perspectivas!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6761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Carreira de Patologista no SVO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Remuneração e Perspectivas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Concurso USP / CLT </a:t>
            </a:r>
            <a:r>
              <a:rPr lang="pt-BR" dirty="0">
                <a:sym typeface="Wingdings" panose="05000000000000000000" pitchFamily="2" charset="2"/>
              </a:rPr>
              <a:t> 24 horas – R$ 10.742,56 </a:t>
            </a:r>
            <a:r>
              <a:rPr lang="pt-BR" dirty="0"/>
              <a:t> até R$ 18.235,43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Concurso FFM / CLT </a:t>
            </a:r>
            <a:r>
              <a:rPr lang="pt-BR" dirty="0">
                <a:sym typeface="Wingdings" panose="05000000000000000000" pitchFamily="2" charset="2"/>
              </a:rPr>
              <a:t> 24 horas – R$ 6.432,00</a:t>
            </a:r>
            <a:endParaRPr lang="pt-BR" dirty="0"/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dirty="0"/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Os desafios potenciais de uma carreira de estado</a:t>
            </a:r>
          </a:p>
        </p:txBody>
      </p:sp>
    </p:spTree>
    <p:extLst>
      <p:ext uri="{BB962C8B-B14F-4D97-AF65-F5344CB8AC3E}">
        <p14:creationId xmlns:p14="http://schemas.microsoft.com/office/powerpoint/2010/main" val="2738454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Carreira de Patologista no SVO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Os riscos da ausência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Abertura para outros profissionais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Perda de qualidade da informação de mortalidade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dirty="0"/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Isso pode ser revertido?</a:t>
            </a:r>
          </a:p>
        </p:txBody>
      </p:sp>
    </p:spTree>
    <p:extLst>
      <p:ext uri="{BB962C8B-B14F-4D97-AF65-F5344CB8AC3E}">
        <p14:creationId xmlns:p14="http://schemas.microsoft.com/office/powerpoint/2010/main" val="2907712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Carreira de Patologista no SVO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Potenciais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Incorporação Tecnológica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Possibilidades de interface da patologia de autópsia com a patologia cirúrgica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Melhorias de remuneração e qualidade de trabalho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Interface acadêmica / Perspectivas</a:t>
            </a:r>
          </a:p>
        </p:txBody>
      </p:sp>
    </p:spTree>
    <p:extLst>
      <p:ext uri="{BB962C8B-B14F-4D97-AF65-F5344CB8AC3E}">
        <p14:creationId xmlns:p14="http://schemas.microsoft.com/office/powerpoint/2010/main" val="244788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Dr. Luiz Fernando Ferraz da Silva afirma não ter conflito</a:t>
            </a:r>
            <a:br>
              <a:rPr lang="pt-BR" dirty="0"/>
            </a:br>
            <a:r>
              <a:rPr lang="pt-BR" dirty="0"/>
              <a:t> de interesse financeiro ou de outra natureza a declarar</a:t>
            </a:r>
          </a:p>
          <a:p>
            <a:pPr>
              <a:lnSpc>
                <a:spcPts val="4000"/>
              </a:lnSpc>
            </a:pPr>
            <a:endParaRPr lang="pt-BR" sz="5400" dirty="0"/>
          </a:p>
          <a:p>
            <a:pPr>
              <a:lnSpc>
                <a:spcPts val="4000"/>
              </a:lnSpc>
            </a:pPr>
            <a:endParaRPr lang="pt-BR" sz="5400" dirty="0"/>
          </a:p>
          <a:p>
            <a:pPr>
              <a:lnSpc>
                <a:spcPts val="4000"/>
              </a:lnSpc>
            </a:pPr>
            <a:r>
              <a:rPr lang="pt-BR" sz="2600" dirty="0"/>
              <a:t>RDC Nº 96/08 da ANVISA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98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No objetivo principal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Desenvolvimento de estratégias acadêmicas de vigilância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Desenvolvimento de pesquisas acadêmicas associadas aos mecanismos de doenças em vigilância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Validação de novas ferramentas e estratégias de autópsia</a:t>
            </a:r>
          </a:p>
        </p:txBody>
      </p:sp>
    </p:spTree>
    <p:extLst>
      <p:ext uri="{BB962C8B-B14F-4D97-AF65-F5344CB8AC3E}">
        <p14:creationId xmlns:p14="http://schemas.microsoft.com/office/powerpoint/2010/main" val="1785288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Como objetivos secundários (ao nativo do SVO)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Treinamento de médicos patologistas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Treinamento de médicos de outras especialidades cirúrgicas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Estratégias de formação continuada – </a:t>
            </a:r>
            <a:r>
              <a:rPr lang="pt-BR" dirty="0" err="1"/>
              <a:t>CADLABs</a:t>
            </a:r>
            <a:endParaRPr lang="pt-BR" dirty="0"/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Implantação de novas tecnologias e ferramentas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3931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A interface não precisa ser incorporação!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 err="1"/>
              <a:t>SVOs</a:t>
            </a:r>
            <a:r>
              <a:rPr lang="pt-BR" dirty="0"/>
              <a:t> sob gestão direta acadêmica – USP e alguns outros serviços de hospitais acadêmicos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Convênios com instituições de ensino</a:t>
            </a:r>
            <a:endParaRPr lang="pt-BR" sz="2800" dirty="0"/>
          </a:p>
          <a:p>
            <a:pPr marL="1946275" lvl="1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565755"/>
                </a:solidFill>
              </a:rPr>
              <a:t>Instituições totalmente independentes</a:t>
            </a:r>
          </a:p>
          <a:p>
            <a:pPr marL="1946275" lvl="1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565755"/>
                </a:solidFill>
              </a:rPr>
              <a:t>Instituições com interface comum</a:t>
            </a:r>
          </a:p>
        </p:txBody>
      </p:sp>
    </p:spTree>
    <p:extLst>
      <p:ext uri="{BB962C8B-B14F-4D97-AF65-F5344CB8AC3E}">
        <p14:creationId xmlns:p14="http://schemas.microsoft.com/office/powerpoint/2010/main" val="1758941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Incorporação Tecnológica</a:t>
            </a:r>
          </a:p>
        </p:txBody>
      </p:sp>
      <p:pic>
        <p:nvPicPr>
          <p:cNvPr id="5" name="Picture 2" descr="PISA_Planta.png">
            <a:extLst>
              <a:ext uri="{FF2B5EF4-FFF2-40B4-BE49-F238E27FC236}">
                <a16:creationId xmlns:a16="http://schemas.microsoft.com/office/drawing/2014/main" id="{71250549-FE6A-7956-38A2-21449AA5EA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8594" r="1558" b="12148"/>
          <a:stretch>
            <a:fillRect/>
          </a:stretch>
        </p:blipFill>
        <p:spPr bwMode="auto">
          <a:xfrm>
            <a:off x="2188978" y="3969628"/>
            <a:ext cx="7427119" cy="462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5">
            <a:extLst>
              <a:ext uri="{FF2B5EF4-FFF2-40B4-BE49-F238E27FC236}">
                <a16:creationId xmlns:a16="http://schemas.microsoft.com/office/drawing/2014/main" id="{5694C084-3813-E552-71B4-E01AEB50704A}"/>
              </a:ext>
            </a:extLst>
          </p:cNvPr>
          <p:cNvGrpSpPr>
            <a:grpSpLocks/>
          </p:cNvGrpSpPr>
          <p:nvPr/>
        </p:nvGrpSpPr>
        <p:grpSpPr bwMode="auto">
          <a:xfrm>
            <a:off x="5790357" y="4663340"/>
            <a:ext cx="3672298" cy="3584616"/>
            <a:chOff x="4434039" y="1971040"/>
            <a:chExt cx="4521200" cy="4414520"/>
          </a:xfrm>
        </p:grpSpPr>
        <p:pic>
          <p:nvPicPr>
            <p:cNvPr id="7" name="Picture 4" descr="us.jpg">
              <a:extLst>
                <a:ext uri="{FF2B5EF4-FFF2-40B4-BE49-F238E27FC236}">
                  <a16:creationId xmlns:a16="http://schemas.microsoft.com/office/drawing/2014/main" id="{D330D9EC-55DF-AB7F-83D4-15933A40B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280" y="2337601"/>
              <a:ext cx="4047959" cy="4047959"/>
            </a:xfrm>
            <a:prstGeom prst="ellipse">
              <a:avLst/>
            </a:prstGeom>
            <a:ln w="57150" cap="rnd" cmpd="sng">
              <a:solidFill>
                <a:srgbClr val="00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9" name="Straight Connector 7">
              <a:extLst>
                <a:ext uri="{FF2B5EF4-FFF2-40B4-BE49-F238E27FC236}">
                  <a16:creationId xmlns:a16="http://schemas.microsoft.com/office/drawing/2014/main" id="{AB656004-D327-49D8-FFF3-C1A754B80A70}"/>
                </a:ext>
              </a:extLst>
            </p:cNvPr>
            <p:cNvCxnSpPr>
              <a:stCxn id="11" idx="0"/>
            </p:cNvCxnSpPr>
            <p:nvPr/>
          </p:nvCxnSpPr>
          <p:spPr>
            <a:xfrm>
              <a:off x="4789639" y="1971040"/>
              <a:ext cx="2382837" cy="366819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0">
              <a:extLst>
                <a:ext uri="{FF2B5EF4-FFF2-40B4-BE49-F238E27FC236}">
                  <a16:creationId xmlns:a16="http://schemas.microsoft.com/office/drawing/2014/main" id="{3A0BE359-AF04-3F6A-E479-E66BF883E518}"/>
                </a:ext>
              </a:extLst>
            </p:cNvPr>
            <p:cNvCxnSpPr/>
            <p:nvPr/>
          </p:nvCxnSpPr>
          <p:spPr>
            <a:xfrm>
              <a:off x="4454676" y="2449016"/>
              <a:ext cx="473075" cy="2224727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F324F331-5B55-C739-3B19-3C5FE091320A}"/>
                </a:ext>
              </a:extLst>
            </p:cNvPr>
            <p:cNvSpPr/>
            <p:nvPr/>
          </p:nvSpPr>
          <p:spPr>
            <a:xfrm>
              <a:off x="4434039" y="1971040"/>
              <a:ext cx="711200" cy="711405"/>
            </a:xfrm>
            <a:prstGeom prst="ellipse">
              <a:avLst/>
            </a:prstGeom>
            <a:solidFill>
              <a:srgbClr val="FFFF00">
                <a:alpha val="65000"/>
              </a:srgbClr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28">
            <a:extLst>
              <a:ext uri="{FF2B5EF4-FFF2-40B4-BE49-F238E27FC236}">
                <a16:creationId xmlns:a16="http://schemas.microsoft.com/office/drawing/2014/main" id="{4147B97B-1CFF-E861-CAB2-89354B0F840E}"/>
              </a:ext>
            </a:extLst>
          </p:cNvPr>
          <p:cNvGrpSpPr>
            <a:grpSpLocks/>
          </p:cNvGrpSpPr>
          <p:nvPr/>
        </p:nvGrpSpPr>
        <p:grpSpPr bwMode="auto">
          <a:xfrm>
            <a:off x="4805232" y="4374508"/>
            <a:ext cx="4739946" cy="4220306"/>
            <a:chOff x="3220720" y="1615440"/>
            <a:chExt cx="5836119" cy="5197200"/>
          </a:xfrm>
        </p:grpSpPr>
        <p:pic>
          <p:nvPicPr>
            <p:cNvPr id="13" name="Picture 16" descr="tomo.jpg">
              <a:extLst>
                <a:ext uri="{FF2B5EF4-FFF2-40B4-BE49-F238E27FC236}">
                  <a16:creationId xmlns:a16="http://schemas.microsoft.com/office/drawing/2014/main" id="{BDAC556D-B87E-01C9-CC2F-3B5C06CE8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0720" y="2435551"/>
              <a:ext cx="5836119" cy="4377089"/>
            </a:xfrm>
            <a:prstGeom prst="ellipse">
              <a:avLst/>
            </a:prstGeom>
            <a:ln w="57150" cap="rnd" cmpd="sng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14" name="Straight Connector 18">
              <a:extLst>
                <a:ext uri="{FF2B5EF4-FFF2-40B4-BE49-F238E27FC236}">
                  <a16:creationId xmlns:a16="http://schemas.microsoft.com/office/drawing/2014/main" id="{9A3AD49B-A7EF-4ED4-AD93-C2640F4ECF54}"/>
                </a:ext>
              </a:extLst>
            </p:cNvPr>
            <p:cNvCxnSpPr/>
            <p:nvPr/>
          </p:nvCxnSpPr>
          <p:spPr>
            <a:xfrm>
              <a:off x="4301894" y="1615440"/>
              <a:ext cx="2870431" cy="954329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6E8FAD3D-3D90-DDDC-6194-8625DA8FB0DB}"/>
                </a:ext>
              </a:extLst>
            </p:cNvPr>
            <p:cNvCxnSpPr>
              <a:stCxn id="16" idx="2"/>
            </p:cNvCxnSpPr>
            <p:nvPr/>
          </p:nvCxnSpPr>
          <p:spPr>
            <a:xfrm flipH="1">
              <a:off x="3342967" y="1971130"/>
              <a:ext cx="552494" cy="2021398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BCCA61E8-BCF2-A8F4-9305-03E7ED2847A4}"/>
                </a:ext>
              </a:extLst>
            </p:cNvPr>
            <p:cNvSpPr/>
            <p:nvPr/>
          </p:nvSpPr>
          <p:spPr>
            <a:xfrm>
              <a:off x="3895461" y="1615440"/>
              <a:ext cx="711257" cy="711380"/>
            </a:xfrm>
            <a:prstGeom prst="ellipse">
              <a:avLst/>
            </a:prstGeom>
            <a:solidFill>
              <a:srgbClr val="FFFF00">
                <a:alpha val="65000"/>
              </a:srgbClr>
            </a:solidFill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38">
            <a:extLst>
              <a:ext uri="{FF2B5EF4-FFF2-40B4-BE49-F238E27FC236}">
                <a16:creationId xmlns:a16="http://schemas.microsoft.com/office/drawing/2014/main" id="{0E28F6E6-01F1-1037-DD38-D783858E5788}"/>
              </a:ext>
            </a:extLst>
          </p:cNvPr>
          <p:cNvGrpSpPr>
            <a:grpSpLocks/>
          </p:cNvGrpSpPr>
          <p:nvPr/>
        </p:nvGrpSpPr>
        <p:grpSpPr bwMode="auto">
          <a:xfrm>
            <a:off x="4052205" y="4952172"/>
            <a:ext cx="5492973" cy="3456963"/>
            <a:chOff x="2294558" y="2326640"/>
            <a:chExt cx="6762281" cy="4257040"/>
          </a:xfrm>
        </p:grpSpPr>
        <p:pic>
          <p:nvPicPr>
            <p:cNvPr id="18" name="Picture 29" descr="rm.jpg">
              <a:extLst>
                <a:ext uri="{FF2B5EF4-FFF2-40B4-BE49-F238E27FC236}">
                  <a16:creationId xmlns:a16="http://schemas.microsoft.com/office/drawing/2014/main" id="{E871A155-8014-6EC9-E7FE-2F850971C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786" y="2326640"/>
              <a:ext cx="5676053" cy="4257040"/>
            </a:xfrm>
            <a:prstGeom prst="ellipse">
              <a:avLst/>
            </a:prstGeom>
            <a:ln w="57150" cap="rnd" cmpd="sng">
              <a:solidFill>
                <a:srgbClr val="00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9" name="Oval 30">
              <a:extLst>
                <a:ext uri="{FF2B5EF4-FFF2-40B4-BE49-F238E27FC236}">
                  <a16:creationId xmlns:a16="http://schemas.microsoft.com/office/drawing/2014/main" id="{DC3096FD-C807-49F1-E352-5589A281C05E}"/>
                </a:ext>
              </a:extLst>
            </p:cNvPr>
            <p:cNvSpPr/>
            <p:nvPr/>
          </p:nvSpPr>
          <p:spPr>
            <a:xfrm>
              <a:off x="2294558" y="3241245"/>
              <a:ext cx="925448" cy="925720"/>
            </a:xfrm>
            <a:prstGeom prst="ellipse">
              <a:avLst/>
            </a:prstGeom>
            <a:solidFill>
              <a:srgbClr val="FFFF00">
                <a:alpha val="65000"/>
              </a:srgbClr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31">
              <a:extLst>
                <a:ext uri="{FF2B5EF4-FFF2-40B4-BE49-F238E27FC236}">
                  <a16:creationId xmlns:a16="http://schemas.microsoft.com/office/drawing/2014/main" id="{4782BB70-9F55-7AF6-DAFA-4B209C23A178}"/>
                </a:ext>
              </a:extLst>
            </p:cNvPr>
            <p:cNvCxnSpPr/>
            <p:nvPr/>
          </p:nvCxnSpPr>
          <p:spPr>
            <a:xfrm flipV="1">
              <a:off x="2631085" y="2520358"/>
              <a:ext cx="2392196" cy="730413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32">
              <a:extLst>
                <a:ext uri="{FF2B5EF4-FFF2-40B4-BE49-F238E27FC236}">
                  <a16:creationId xmlns:a16="http://schemas.microsoft.com/office/drawing/2014/main" id="{C2C94737-677E-FEE3-D33B-7E5B69A9A010}"/>
                </a:ext>
              </a:extLst>
            </p:cNvPr>
            <p:cNvCxnSpPr>
              <a:stCxn id="19" idx="3"/>
            </p:cNvCxnSpPr>
            <p:nvPr/>
          </p:nvCxnSpPr>
          <p:spPr>
            <a:xfrm>
              <a:off x="2429486" y="4031996"/>
              <a:ext cx="1258801" cy="1403664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">
            <a:extLst>
              <a:ext uri="{FF2B5EF4-FFF2-40B4-BE49-F238E27FC236}">
                <a16:creationId xmlns:a16="http://schemas.microsoft.com/office/drawing/2014/main" id="{7178DCA5-CB26-3704-C305-00F677135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556" y="3772690"/>
            <a:ext cx="7427119" cy="257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163" b="1" dirty="0"/>
              <a:t>PISA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86C0DB58-E36A-0D1D-7BD0-CFED555B4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5556" y="5889935"/>
            <a:ext cx="7427119" cy="3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949" dirty="0" err="1"/>
              <a:t>Plataforma</a:t>
            </a:r>
            <a:r>
              <a:rPr lang="en-US" sz="1949" dirty="0"/>
              <a:t> de </a:t>
            </a:r>
            <a:r>
              <a:rPr lang="en-US" sz="1949" dirty="0" err="1"/>
              <a:t>Imagem</a:t>
            </a:r>
            <a:r>
              <a:rPr lang="en-US" sz="1949" dirty="0"/>
              <a:t> </a:t>
            </a:r>
            <a:r>
              <a:rPr lang="en-US" sz="1949" dirty="0" err="1"/>
              <a:t>na</a:t>
            </a:r>
            <a:r>
              <a:rPr lang="en-US" sz="1949" dirty="0"/>
              <a:t> </a:t>
            </a:r>
            <a:r>
              <a:rPr lang="en-US" sz="1949" dirty="0" err="1"/>
              <a:t>Sala</a:t>
            </a:r>
            <a:r>
              <a:rPr lang="en-US" sz="1949" dirty="0"/>
              <a:t> de </a:t>
            </a:r>
            <a:r>
              <a:rPr lang="en-US" sz="1949" dirty="0" err="1"/>
              <a:t>Autópsia</a:t>
            </a:r>
            <a:endParaRPr lang="en-US" sz="1949" dirty="0"/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75351D4B-D9DD-D0D9-FFC6-64AF958CD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5556" y="6793825"/>
            <a:ext cx="3713559" cy="4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2599" dirty="0" err="1"/>
              <a:t>Laboratório</a:t>
            </a:r>
            <a:endParaRPr lang="en-US" sz="2599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0766A87B-3D56-254B-AD12-2DD2C839E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49115" y="6793825"/>
            <a:ext cx="3713559" cy="4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599" dirty="0" err="1"/>
              <a:t>Multiusuário</a:t>
            </a:r>
            <a:endParaRPr lang="en-US" sz="2599" dirty="0"/>
          </a:p>
        </p:txBody>
      </p:sp>
      <p:grpSp>
        <p:nvGrpSpPr>
          <p:cNvPr id="26" name="Group 29">
            <a:extLst>
              <a:ext uri="{FF2B5EF4-FFF2-40B4-BE49-F238E27FC236}">
                <a16:creationId xmlns:a16="http://schemas.microsoft.com/office/drawing/2014/main" id="{B0542AFB-B7DE-D1CF-D4B5-EC9313D36B89}"/>
              </a:ext>
            </a:extLst>
          </p:cNvPr>
          <p:cNvGrpSpPr/>
          <p:nvPr/>
        </p:nvGrpSpPr>
        <p:grpSpPr>
          <a:xfrm>
            <a:off x="11734401" y="7268334"/>
            <a:ext cx="3157104" cy="800033"/>
            <a:chOff x="221098" y="4064891"/>
            <a:chExt cx="3886912" cy="984973"/>
          </a:xfrm>
        </p:grpSpPr>
        <p:grpSp>
          <p:nvGrpSpPr>
            <p:cNvPr id="27" name="Group 30">
              <a:extLst>
                <a:ext uri="{FF2B5EF4-FFF2-40B4-BE49-F238E27FC236}">
                  <a16:creationId xmlns:a16="http://schemas.microsoft.com/office/drawing/2014/main" id="{BD6A6404-EDDA-9C68-29A6-F00C13512861}"/>
                </a:ext>
              </a:extLst>
            </p:cNvPr>
            <p:cNvGrpSpPr/>
            <p:nvPr/>
          </p:nvGrpSpPr>
          <p:grpSpPr>
            <a:xfrm>
              <a:off x="2400850" y="4064891"/>
              <a:ext cx="713784" cy="981805"/>
              <a:chOff x="3246437" y="3982770"/>
              <a:chExt cx="713784" cy="981805"/>
            </a:xfrm>
          </p:grpSpPr>
          <p:grpSp>
            <p:nvGrpSpPr>
              <p:cNvPr id="46" name="Group 49">
                <a:extLst>
                  <a:ext uri="{FF2B5EF4-FFF2-40B4-BE49-F238E27FC236}">
                    <a16:creationId xmlns:a16="http://schemas.microsoft.com/office/drawing/2014/main" id="{23CB0352-7F2E-7D43-2AD8-0AA7A87A7331}"/>
                  </a:ext>
                </a:extLst>
              </p:cNvPr>
              <p:cNvGrpSpPr/>
              <p:nvPr/>
            </p:nvGrpSpPr>
            <p:grpSpPr>
              <a:xfrm>
                <a:off x="3246437" y="3982770"/>
                <a:ext cx="713784" cy="713785"/>
                <a:chOff x="3246437" y="3982770"/>
                <a:chExt cx="713784" cy="713785"/>
              </a:xfrm>
            </p:grpSpPr>
            <p:sp>
              <p:nvSpPr>
                <p:cNvPr id="48" name="Oval 51">
                  <a:extLst>
                    <a:ext uri="{FF2B5EF4-FFF2-40B4-BE49-F238E27FC236}">
                      <a16:creationId xmlns:a16="http://schemas.microsoft.com/office/drawing/2014/main" id="{1C57F537-202D-B8DE-EDAD-4C33E933FB62}"/>
                    </a:ext>
                  </a:extLst>
                </p:cNvPr>
                <p:cNvSpPr/>
                <p:nvPr/>
              </p:nvSpPr>
              <p:spPr>
                <a:xfrm>
                  <a:off x="3328558" y="4064891"/>
                  <a:ext cx="549543" cy="549543"/>
                </a:xfrm>
                <a:prstGeom prst="ellipse">
                  <a:avLst/>
                </a:prstGeom>
                <a:solidFill>
                  <a:srgbClr val="D2A627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76026" rtlCol="0" anchor="ctr"/>
                <a:lstStyle/>
                <a:p>
                  <a:pPr algn="ctr"/>
                  <a:r>
                    <a:rPr lang="en-US" sz="3249" b="1" dirty="0">
                      <a:solidFill>
                        <a:schemeClr val="tx1"/>
                      </a:solidFill>
                    </a:rPr>
                    <a:t>E</a:t>
                  </a:r>
                </a:p>
              </p:txBody>
            </p:sp>
            <p:sp>
              <p:nvSpPr>
                <p:cNvPr id="49" name="Block Arc 52">
                  <a:extLst>
                    <a:ext uri="{FF2B5EF4-FFF2-40B4-BE49-F238E27FC236}">
                      <a16:creationId xmlns:a16="http://schemas.microsoft.com/office/drawing/2014/main" id="{182B84AD-2EED-808F-5BA1-7DB56D069E52}"/>
                    </a:ext>
                  </a:extLst>
                </p:cNvPr>
                <p:cNvSpPr/>
                <p:nvPr/>
              </p:nvSpPr>
              <p:spPr>
                <a:xfrm rot="5400000">
                  <a:off x="3246437" y="3982770"/>
                  <a:ext cx="713784" cy="713784"/>
                </a:xfrm>
                <a:prstGeom prst="blockArc">
                  <a:avLst>
                    <a:gd name="adj1" fmla="val 11020676"/>
                    <a:gd name="adj2" fmla="val 21471493"/>
                    <a:gd name="adj3" fmla="val 6073"/>
                  </a:avLst>
                </a:prstGeom>
                <a:solidFill>
                  <a:srgbClr val="7F7F7F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Block Arc 53">
                  <a:extLst>
                    <a:ext uri="{FF2B5EF4-FFF2-40B4-BE49-F238E27FC236}">
                      <a16:creationId xmlns:a16="http://schemas.microsoft.com/office/drawing/2014/main" id="{6A963F57-A178-4C00-5B33-EB4D44ABF670}"/>
                    </a:ext>
                  </a:extLst>
                </p:cNvPr>
                <p:cNvSpPr/>
                <p:nvPr/>
              </p:nvSpPr>
              <p:spPr>
                <a:xfrm rot="16200000">
                  <a:off x="3246437" y="3982771"/>
                  <a:ext cx="713784" cy="713784"/>
                </a:xfrm>
                <a:prstGeom prst="blockArc">
                  <a:avLst>
                    <a:gd name="adj1" fmla="val 11020676"/>
                    <a:gd name="adj2" fmla="val 21471493"/>
                    <a:gd name="adj3" fmla="val 607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7" name="TextBox 50">
                <a:extLst>
                  <a:ext uri="{FF2B5EF4-FFF2-40B4-BE49-F238E27FC236}">
                    <a16:creationId xmlns:a16="http://schemas.microsoft.com/office/drawing/2014/main" id="{F558FE50-D5C4-DD15-E1B5-361A3FFDCEEE}"/>
                  </a:ext>
                </a:extLst>
              </p:cNvPr>
              <p:cNvSpPr txBox="1"/>
              <p:nvPr/>
            </p:nvSpPr>
            <p:spPr>
              <a:xfrm>
                <a:off x="3278479" y="4689302"/>
                <a:ext cx="649697" cy="275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53" dirty="0">
                    <a:latin typeface="DIN Condensed Bold"/>
                    <a:cs typeface="DIN Condensed Bold"/>
                  </a:rPr>
                  <a:t>ENSINO</a:t>
                </a:r>
              </a:p>
            </p:txBody>
          </p:sp>
        </p:grpSp>
        <p:grpSp>
          <p:nvGrpSpPr>
            <p:cNvPr id="28" name="Group 31">
              <a:extLst>
                <a:ext uri="{FF2B5EF4-FFF2-40B4-BE49-F238E27FC236}">
                  <a16:creationId xmlns:a16="http://schemas.microsoft.com/office/drawing/2014/main" id="{C4305493-AE36-9DD8-F00B-F8CE5BA831C4}"/>
                </a:ext>
              </a:extLst>
            </p:cNvPr>
            <p:cNvGrpSpPr/>
            <p:nvPr/>
          </p:nvGrpSpPr>
          <p:grpSpPr>
            <a:xfrm>
              <a:off x="1430435" y="4064891"/>
              <a:ext cx="772056" cy="981804"/>
              <a:chOff x="3198758" y="2712314"/>
              <a:chExt cx="772056" cy="981804"/>
            </a:xfrm>
          </p:grpSpPr>
          <p:grpSp>
            <p:nvGrpSpPr>
              <p:cNvPr id="41" name="Group 44">
                <a:extLst>
                  <a:ext uri="{FF2B5EF4-FFF2-40B4-BE49-F238E27FC236}">
                    <a16:creationId xmlns:a16="http://schemas.microsoft.com/office/drawing/2014/main" id="{B28B606A-EC41-C639-4E41-C7DE62B60004}"/>
                  </a:ext>
                </a:extLst>
              </p:cNvPr>
              <p:cNvGrpSpPr/>
              <p:nvPr/>
            </p:nvGrpSpPr>
            <p:grpSpPr>
              <a:xfrm>
                <a:off x="3227893" y="2712314"/>
                <a:ext cx="713785" cy="713784"/>
                <a:chOff x="3227893" y="2712314"/>
                <a:chExt cx="713785" cy="713784"/>
              </a:xfrm>
            </p:grpSpPr>
            <p:sp>
              <p:nvSpPr>
                <p:cNvPr id="43" name="Oval 46">
                  <a:extLst>
                    <a:ext uri="{FF2B5EF4-FFF2-40B4-BE49-F238E27FC236}">
                      <a16:creationId xmlns:a16="http://schemas.microsoft.com/office/drawing/2014/main" id="{D3CA6D1A-A5DF-9E4E-EBE2-ADB697E070DE}"/>
                    </a:ext>
                  </a:extLst>
                </p:cNvPr>
                <p:cNvSpPr/>
                <p:nvPr/>
              </p:nvSpPr>
              <p:spPr>
                <a:xfrm>
                  <a:off x="3310014" y="2794434"/>
                  <a:ext cx="549544" cy="549543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76026" rtlCol="0" anchor="ctr"/>
                <a:lstStyle/>
                <a:p>
                  <a:pPr algn="ctr"/>
                  <a:r>
                    <a:rPr lang="en-US" sz="3249" b="1" dirty="0">
                      <a:solidFill>
                        <a:schemeClr val="tx1"/>
                      </a:solidFill>
                    </a:rPr>
                    <a:t>P</a:t>
                  </a:r>
                </a:p>
              </p:txBody>
            </p:sp>
            <p:sp>
              <p:nvSpPr>
                <p:cNvPr id="44" name="Block Arc 47">
                  <a:extLst>
                    <a:ext uri="{FF2B5EF4-FFF2-40B4-BE49-F238E27FC236}">
                      <a16:creationId xmlns:a16="http://schemas.microsoft.com/office/drawing/2014/main" id="{32923DF1-A397-F0ED-F311-829E8E7FE5E4}"/>
                    </a:ext>
                  </a:extLst>
                </p:cNvPr>
                <p:cNvSpPr/>
                <p:nvPr/>
              </p:nvSpPr>
              <p:spPr>
                <a:xfrm rot="5400000">
                  <a:off x="3227894" y="2712313"/>
                  <a:ext cx="713784" cy="713785"/>
                </a:xfrm>
                <a:prstGeom prst="blockArc">
                  <a:avLst>
                    <a:gd name="adj1" fmla="val 11020676"/>
                    <a:gd name="adj2" fmla="val 21471493"/>
                    <a:gd name="adj3" fmla="val 6073"/>
                  </a:avLst>
                </a:prstGeom>
                <a:solidFill>
                  <a:srgbClr val="7F7F7F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Block Arc 48">
                  <a:extLst>
                    <a:ext uri="{FF2B5EF4-FFF2-40B4-BE49-F238E27FC236}">
                      <a16:creationId xmlns:a16="http://schemas.microsoft.com/office/drawing/2014/main" id="{8D791BE3-DEAF-57EE-DB64-63D6B4BC2773}"/>
                    </a:ext>
                  </a:extLst>
                </p:cNvPr>
                <p:cNvSpPr/>
                <p:nvPr/>
              </p:nvSpPr>
              <p:spPr>
                <a:xfrm rot="16200000">
                  <a:off x="3227894" y="2712313"/>
                  <a:ext cx="713784" cy="713785"/>
                </a:xfrm>
                <a:prstGeom prst="blockArc">
                  <a:avLst>
                    <a:gd name="adj1" fmla="val 11020676"/>
                    <a:gd name="adj2" fmla="val 21471493"/>
                    <a:gd name="adj3" fmla="val 6073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E66C2867-5126-FC75-1140-7F5A34D322E9}"/>
                  </a:ext>
                </a:extLst>
              </p:cNvPr>
              <p:cNvSpPr txBox="1"/>
              <p:nvPr/>
            </p:nvSpPr>
            <p:spPr>
              <a:xfrm>
                <a:off x="3198758" y="3418845"/>
                <a:ext cx="772056" cy="275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53" dirty="0">
                    <a:latin typeface="DIN Condensed Bold"/>
                    <a:cs typeface="DIN Condensed Bold"/>
                  </a:rPr>
                  <a:t>PESQUISA</a:t>
                </a:r>
              </a:p>
            </p:txBody>
          </p:sp>
        </p:grpSp>
        <p:grpSp>
          <p:nvGrpSpPr>
            <p:cNvPr id="29" name="Group 32">
              <a:extLst>
                <a:ext uri="{FF2B5EF4-FFF2-40B4-BE49-F238E27FC236}">
                  <a16:creationId xmlns:a16="http://schemas.microsoft.com/office/drawing/2014/main" id="{1F0CC285-AD15-77F9-BD62-AA5899688ED3}"/>
                </a:ext>
              </a:extLst>
            </p:cNvPr>
            <p:cNvGrpSpPr/>
            <p:nvPr/>
          </p:nvGrpSpPr>
          <p:grpSpPr>
            <a:xfrm>
              <a:off x="3302403" y="4064891"/>
              <a:ext cx="805607" cy="981806"/>
              <a:chOff x="3181982" y="5257073"/>
              <a:chExt cx="805607" cy="981806"/>
            </a:xfrm>
          </p:grpSpPr>
          <p:grpSp>
            <p:nvGrpSpPr>
              <p:cNvPr id="36" name="Group 39">
                <a:extLst>
                  <a:ext uri="{FF2B5EF4-FFF2-40B4-BE49-F238E27FC236}">
                    <a16:creationId xmlns:a16="http://schemas.microsoft.com/office/drawing/2014/main" id="{2968C05F-A514-4ECC-7548-3AFEE9E879DE}"/>
                  </a:ext>
                </a:extLst>
              </p:cNvPr>
              <p:cNvGrpSpPr/>
              <p:nvPr/>
            </p:nvGrpSpPr>
            <p:grpSpPr>
              <a:xfrm>
                <a:off x="3227893" y="5257073"/>
                <a:ext cx="713784" cy="713785"/>
                <a:chOff x="3227893" y="5257073"/>
                <a:chExt cx="713784" cy="713785"/>
              </a:xfrm>
            </p:grpSpPr>
            <p:sp>
              <p:nvSpPr>
                <p:cNvPr id="38" name="Oval 41">
                  <a:extLst>
                    <a:ext uri="{FF2B5EF4-FFF2-40B4-BE49-F238E27FC236}">
                      <a16:creationId xmlns:a16="http://schemas.microsoft.com/office/drawing/2014/main" id="{DE9E0117-5F42-568A-5008-8974BC8D8CEB}"/>
                    </a:ext>
                  </a:extLst>
                </p:cNvPr>
                <p:cNvSpPr/>
                <p:nvPr/>
              </p:nvSpPr>
              <p:spPr>
                <a:xfrm>
                  <a:off x="3310014" y="5339194"/>
                  <a:ext cx="549543" cy="549543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76026" rtlCol="0" anchor="ctr"/>
                <a:lstStyle/>
                <a:p>
                  <a:pPr algn="ctr"/>
                  <a:r>
                    <a:rPr lang="en-US" sz="3249" b="1" dirty="0">
                      <a:solidFill>
                        <a:schemeClr val="tx1"/>
                      </a:solidFill>
                    </a:rPr>
                    <a:t>V</a:t>
                  </a:r>
                </a:p>
              </p:txBody>
            </p:sp>
            <p:sp>
              <p:nvSpPr>
                <p:cNvPr id="39" name="Block Arc 42">
                  <a:extLst>
                    <a:ext uri="{FF2B5EF4-FFF2-40B4-BE49-F238E27FC236}">
                      <a16:creationId xmlns:a16="http://schemas.microsoft.com/office/drawing/2014/main" id="{9DC39389-A3E3-2A59-11D9-FECB0962DB16}"/>
                    </a:ext>
                  </a:extLst>
                </p:cNvPr>
                <p:cNvSpPr/>
                <p:nvPr/>
              </p:nvSpPr>
              <p:spPr>
                <a:xfrm rot="5400000">
                  <a:off x="3227893" y="5257073"/>
                  <a:ext cx="713784" cy="713784"/>
                </a:xfrm>
                <a:prstGeom prst="blockArc">
                  <a:avLst>
                    <a:gd name="adj1" fmla="val 11020676"/>
                    <a:gd name="adj2" fmla="val 21471493"/>
                    <a:gd name="adj3" fmla="val 6073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Block Arc 43">
                  <a:extLst>
                    <a:ext uri="{FF2B5EF4-FFF2-40B4-BE49-F238E27FC236}">
                      <a16:creationId xmlns:a16="http://schemas.microsoft.com/office/drawing/2014/main" id="{5A0F0A5F-6E13-DB52-8E81-7E77F0AE23E8}"/>
                    </a:ext>
                  </a:extLst>
                </p:cNvPr>
                <p:cNvSpPr/>
                <p:nvPr/>
              </p:nvSpPr>
              <p:spPr>
                <a:xfrm rot="16200000">
                  <a:off x="3227893" y="5257074"/>
                  <a:ext cx="713784" cy="713784"/>
                </a:xfrm>
                <a:prstGeom prst="blockArc">
                  <a:avLst>
                    <a:gd name="adj1" fmla="val 11020676"/>
                    <a:gd name="adj2" fmla="val 21471493"/>
                    <a:gd name="adj3" fmla="val 6073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7" name="TextBox 40">
                <a:extLst>
                  <a:ext uri="{FF2B5EF4-FFF2-40B4-BE49-F238E27FC236}">
                    <a16:creationId xmlns:a16="http://schemas.microsoft.com/office/drawing/2014/main" id="{F3F02B76-1E79-2173-5365-B0D421B86B33}"/>
                  </a:ext>
                </a:extLst>
              </p:cNvPr>
              <p:cNvSpPr txBox="1"/>
              <p:nvPr/>
            </p:nvSpPr>
            <p:spPr>
              <a:xfrm>
                <a:off x="3181982" y="5963607"/>
                <a:ext cx="805607" cy="275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53" dirty="0">
                    <a:latin typeface="DIN Condensed Bold"/>
                    <a:cs typeface="DIN Condensed Bold"/>
                  </a:rPr>
                  <a:t>VIRTÓPSIA</a:t>
                </a:r>
              </a:p>
            </p:txBody>
          </p:sp>
        </p:grpSp>
        <p:grpSp>
          <p:nvGrpSpPr>
            <p:cNvPr id="30" name="Group 33">
              <a:extLst>
                <a:ext uri="{FF2B5EF4-FFF2-40B4-BE49-F238E27FC236}">
                  <a16:creationId xmlns:a16="http://schemas.microsoft.com/office/drawing/2014/main" id="{C42B6010-BFFD-00AE-7A02-54EEB57DDDDE}"/>
                </a:ext>
              </a:extLst>
            </p:cNvPr>
            <p:cNvGrpSpPr/>
            <p:nvPr/>
          </p:nvGrpSpPr>
          <p:grpSpPr>
            <a:xfrm>
              <a:off x="221098" y="4064891"/>
              <a:ext cx="1300970" cy="984973"/>
              <a:chOff x="2952845" y="1440274"/>
              <a:chExt cx="1300970" cy="984973"/>
            </a:xfrm>
          </p:grpSpPr>
          <p:grpSp>
            <p:nvGrpSpPr>
              <p:cNvPr id="31" name="Group 34">
                <a:extLst>
                  <a:ext uri="{FF2B5EF4-FFF2-40B4-BE49-F238E27FC236}">
                    <a16:creationId xmlns:a16="http://schemas.microsoft.com/office/drawing/2014/main" id="{5B8850A1-DAD3-76A3-19D2-BFE815EF5215}"/>
                  </a:ext>
                </a:extLst>
              </p:cNvPr>
              <p:cNvGrpSpPr/>
              <p:nvPr/>
            </p:nvGrpSpPr>
            <p:grpSpPr>
              <a:xfrm>
                <a:off x="3246437" y="1440274"/>
                <a:ext cx="713784" cy="713785"/>
                <a:chOff x="3246437" y="1440274"/>
                <a:chExt cx="713784" cy="713785"/>
              </a:xfrm>
            </p:grpSpPr>
            <p:sp>
              <p:nvSpPr>
                <p:cNvPr id="33" name="Oval 36">
                  <a:extLst>
                    <a:ext uri="{FF2B5EF4-FFF2-40B4-BE49-F238E27FC236}">
                      <a16:creationId xmlns:a16="http://schemas.microsoft.com/office/drawing/2014/main" id="{AB1B77F7-C938-B63F-3788-150B7303F99C}"/>
                    </a:ext>
                  </a:extLst>
                </p:cNvPr>
                <p:cNvSpPr/>
                <p:nvPr/>
              </p:nvSpPr>
              <p:spPr>
                <a:xfrm>
                  <a:off x="3328558" y="1522395"/>
                  <a:ext cx="549543" cy="549543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76026" rtlCol="0" anchor="ctr"/>
                <a:lstStyle/>
                <a:p>
                  <a:pPr algn="ctr"/>
                  <a:r>
                    <a:rPr lang="en-US" sz="3249" b="1" dirty="0">
                      <a:solidFill>
                        <a:schemeClr val="tx1"/>
                      </a:solidFill>
                    </a:rPr>
                    <a:t>S</a:t>
                  </a:r>
                </a:p>
              </p:txBody>
            </p:sp>
            <p:sp>
              <p:nvSpPr>
                <p:cNvPr id="34" name="Block Arc 37">
                  <a:extLst>
                    <a:ext uri="{FF2B5EF4-FFF2-40B4-BE49-F238E27FC236}">
                      <a16:creationId xmlns:a16="http://schemas.microsoft.com/office/drawing/2014/main" id="{1FE2C9D6-8A0F-0D98-0024-72BD69791809}"/>
                    </a:ext>
                  </a:extLst>
                </p:cNvPr>
                <p:cNvSpPr/>
                <p:nvPr/>
              </p:nvSpPr>
              <p:spPr>
                <a:xfrm rot="5400000">
                  <a:off x="3246437" y="1440274"/>
                  <a:ext cx="713784" cy="713784"/>
                </a:xfrm>
                <a:prstGeom prst="blockArc">
                  <a:avLst>
                    <a:gd name="adj1" fmla="val 11020676"/>
                    <a:gd name="adj2" fmla="val 21471493"/>
                    <a:gd name="adj3" fmla="val 6073"/>
                  </a:avLst>
                </a:prstGeom>
                <a:solidFill>
                  <a:srgbClr val="7F7F7F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Block Arc 38">
                  <a:extLst>
                    <a:ext uri="{FF2B5EF4-FFF2-40B4-BE49-F238E27FC236}">
                      <a16:creationId xmlns:a16="http://schemas.microsoft.com/office/drawing/2014/main" id="{1F8ABD82-7DB0-58C4-7347-505545ED40C1}"/>
                    </a:ext>
                  </a:extLst>
                </p:cNvPr>
                <p:cNvSpPr/>
                <p:nvPr/>
              </p:nvSpPr>
              <p:spPr>
                <a:xfrm rot="16200000">
                  <a:off x="3246437" y="1440275"/>
                  <a:ext cx="713784" cy="713784"/>
                </a:xfrm>
                <a:prstGeom prst="blockArc">
                  <a:avLst>
                    <a:gd name="adj1" fmla="val 11020676"/>
                    <a:gd name="adj2" fmla="val 21471493"/>
                    <a:gd name="adj3" fmla="val 6073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2" name="TextBox 35">
                <a:extLst>
                  <a:ext uri="{FF2B5EF4-FFF2-40B4-BE49-F238E27FC236}">
                    <a16:creationId xmlns:a16="http://schemas.microsoft.com/office/drawing/2014/main" id="{DBFC9797-5D99-CF5D-F1A8-B6C71A375F0E}"/>
                  </a:ext>
                </a:extLst>
              </p:cNvPr>
              <p:cNvSpPr txBox="1"/>
              <p:nvPr/>
            </p:nvSpPr>
            <p:spPr>
              <a:xfrm>
                <a:off x="2952845" y="2149974"/>
                <a:ext cx="1300970" cy="275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53" dirty="0">
                    <a:latin typeface="DIN Condensed Bold"/>
                    <a:cs typeface="DIN Condensed Bold"/>
                  </a:rPr>
                  <a:t>SUSTENTABILIDADE</a:t>
                </a:r>
              </a:p>
            </p:txBody>
          </p:sp>
        </p:grpSp>
      </p:grpSp>
      <p:pic>
        <p:nvPicPr>
          <p:cNvPr id="51" name="Google Shape;411;p33">
            <a:extLst>
              <a:ext uri="{FF2B5EF4-FFF2-40B4-BE49-F238E27FC236}">
                <a16:creationId xmlns:a16="http://schemas.microsoft.com/office/drawing/2014/main" id="{50D2875F-198D-DCEF-84FA-7451590A24F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l="1207" t="1283" r="56640" b="87797"/>
          <a:stretch/>
        </p:blipFill>
        <p:spPr>
          <a:xfrm>
            <a:off x="15558680" y="3009634"/>
            <a:ext cx="2557242" cy="81195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769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Incorporação Tecnológica</a:t>
            </a:r>
          </a:p>
        </p:txBody>
      </p:sp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7330" y="5827871"/>
            <a:ext cx="6498379" cy="378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3562" y="3168755"/>
            <a:ext cx="10033448" cy="262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2467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Incorporação Biológica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29" y="4510784"/>
            <a:ext cx="7467410" cy="295681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425" y="3610239"/>
            <a:ext cx="8210539" cy="468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18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Estudos de Validação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582" y="3503066"/>
            <a:ext cx="7716327" cy="616353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4391" y="1930400"/>
            <a:ext cx="8070774" cy="397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43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/>
              <a:t>Desenvolvimento de Políticas Públicas</a:t>
            </a:r>
          </a:p>
          <a:p>
            <a:pPr marL="1260475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/>
              <a:t>Implantação de AV e AMI em 4 centros sem acesso a SVO no Estado de São Paulo</a:t>
            </a:r>
          </a:p>
          <a:p>
            <a:pPr marL="1260475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/>
              <a:t>SES-SP  / USP / FAPESP – Chamada PPPP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39" t="29383" r="2431" b="21235"/>
          <a:stretch>
            <a:fillRect/>
          </a:stretch>
        </p:blipFill>
        <p:spPr bwMode="auto">
          <a:xfrm>
            <a:off x="1422400" y="4584700"/>
            <a:ext cx="146177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95443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Avaliação de Causas de Morte</a:t>
            </a:r>
          </a:p>
        </p:txBody>
      </p:sp>
      <p:sp>
        <p:nvSpPr>
          <p:cNvPr id="7" name="AutoShape 2" descr="Figure thumbnail gr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6" descr="Captura de Tela 2016-10-21 às 14.59.45.png">
            <a:extLst>
              <a:ext uri="{FF2B5EF4-FFF2-40B4-BE49-F238E27FC236}">
                <a16:creationId xmlns:a16="http://schemas.microsoft.com/office/drawing/2014/main" id="{23576ABB-F545-B14C-CA4D-386B72ABF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7" y="3477563"/>
            <a:ext cx="11557290" cy="551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61FEBCC6-C1D9-BE10-DCFA-6CE39151E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368" y="9051098"/>
            <a:ext cx="71479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r>
              <a:rPr lang="en-US" altLang="pt-BR" sz="1800" dirty="0"/>
              <a:t>1 - Do </a:t>
            </a:r>
            <a:r>
              <a:rPr lang="en-US" altLang="pt-BR" sz="1800" dirty="0" err="1"/>
              <a:t>Nascimento</a:t>
            </a:r>
            <a:r>
              <a:rPr lang="en-US" altLang="pt-BR" sz="1800" dirty="0"/>
              <a:t> F, et al. Forensic </a:t>
            </a:r>
            <a:r>
              <a:rPr lang="en-US" altLang="pt-BR" sz="1800" dirty="0" err="1"/>
              <a:t>Sci</a:t>
            </a:r>
            <a:r>
              <a:rPr lang="en-US" altLang="pt-BR" sz="1800" dirty="0"/>
              <a:t> Med </a:t>
            </a:r>
            <a:r>
              <a:rPr lang="en-US" altLang="pt-BR" sz="1800" dirty="0" err="1"/>
              <a:t>Pathol</a:t>
            </a:r>
            <a:r>
              <a:rPr lang="en-US" altLang="pt-BR" sz="1800" dirty="0"/>
              <a:t>. 2015 Sep;11(3):427-31</a:t>
            </a:r>
          </a:p>
        </p:txBody>
      </p:sp>
    </p:spTree>
    <p:extLst>
      <p:ext uri="{BB962C8B-B14F-4D97-AF65-F5344CB8AC3E}">
        <p14:creationId xmlns:p14="http://schemas.microsoft.com/office/powerpoint/2010/main" val="352829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Estudos de Fisiopatologia de Doenças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46" y="3342461"/>
            <a:ext cx="7689831" cy="4633305"/>
          </a:xfrm>
          <a:prstGeom prst="rect">
            <a:avLst/>
          </a:prstGeom>
        </p:spPr>
      </p:pic>
      <p:sp>
        <p:nvSpPr>
          <p:cNvPr id="7" name="AutoShape 2" descr="Figure thumbnail gr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7162696-66AD-629E-0986-B31465283D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175" y="3342461"/>
            <a:ext cx="7394504" cy="463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65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Aspectos Gerais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O SVO como ferramenta de Saúde Pública e Vigilância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Políticas para Investigação de Causas de Óbito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Carreira do patologista no SVO – Potenciais e Riscos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Interface acadêmicas dos </a:t>
            </a:r>
            <a:r>
              <a:rPr lang="pt-BR" dirty="0" err="1"/>
              <a:t>SVOs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Estudos com Técnicas Avançadas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EB7118F-1A80-9082-18DF-788B7E261F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6" t="24814" r="12500" b="7883"/>
          <a:stretch/>
        </p:blipFill>
        <p:spPr>
          <a:xfrm>
            <a:off x="179503" y="3775630"/>
            <a:ext cx="7984227" cy="42672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4EF3697-CA03-CC8A-C16B-4A4EC76797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0" b="10266"/>
          <a:stretch/>
        </p:blipFill>
        <p:spPr>
          <a:xfrm rot="5400000">
            <a:off x="12042118" y="3480009"/>
            <a:ext cx="7144208" cy="4654827"/>
          </a:xfrm>
          <a:prstGeom prst="rect">
            <a:avLst/>
          </a:prstGeom>
          <a:ln w="3175">
            <a:noFill/>
          </a:ln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9C09C1E5-3674-870C-9A1C-BF1BA15DA345}"/>
              </a:ext>
            </a:extLst>
          </p:cNvPr>
          <p:cNvGrpSpPr/>
          <p:nvPr/>
        </p:nvGrpSpPr>
        <p:grpSpPr>
          <a:xfrm>
            <a:off x="7384474" y="5760029"/>
            <a:ext cx="5747528" cy="3619497"/>
            <a:chOff x="922566" y="667311"/>
            <a:chExt cx="4876800" cy="3105769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3633202D-7FD8-2E5A-5FC8-74C4EBBD6E0C}"/>
                </a:ext>
              </a:extLst>
            </p:cNvPr>
            <p:cNvGrpSpPr/>
            <p:nvPr/>
          </p:nvGrpSpPr>
          <p:grpSpPr>
            <a:xfrm>
              <a:off x="922566" y="667311"/>
              <a:ext cx="4876800" cy="3105769"/>
              <a:chOff x="922566" y="667311"/>
              <a:chExt cx="4876800" cy="3105769"/>
            </a:xfrm>
          </p:grpSpPr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287A70FE-BF07-31FB-56EA-BB938FA219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941"/>
              <a:stretch/>
            </p:blipFill>
            <p:spPr>
              <a:xfrm>
                <a:off x="922566" y="667311"/>
                <a:ext cx="4876800" cy="310576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7750AD7-965D-8289-2400-DB9610834F7E}"/>
                  </a:ext>
                </a:extLst>
              </p:cNvPr>
              <p:cNvSpPr/>
              <p:nvPr/>
            </p:nvSpPr>
            <p:spPr>
              <a:xfrm>
                <a:off x="1468228" y="1496793"/>
                <a:ext cx="697457" cy="583962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  <a:prstDash val="sysDot"/>
              </a:ln>
              <a:effectLst>
                <a:glow rad="25400">
                  <a:schemeClr val="bg1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62"/>
                <a:endParaRPr lang="pt-BR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Triângulo isósceles 18">
                <a:extLst>
                  <a:ext uri="{FF2B5EF4-FFF2-40B4-BE49-F238E27FC236}">
                    <a16:creationId xmlns:a16="http://schemas.microsoft.com/office/drawing/2014/main" id="{257C2BB6-BF10-1866-8DE3-C3D6DB7A88E7}"/>
                  </a:ext>
                </a:extLst>
              </p:cNvPr>
              <p:cNvSpPr/>
              <p:nvPr/>
            </p:nvSpPr>
            <p:spPr>
              <a:xfrm rot="8638664">
                <a:off x="4457046" y="759248"/>
                <a:ext cx="108000" cy="2160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Triângulo isósceles 19">
                <a:extLst>
                  <a:ext uri="{FF2B5EF4-FFF2-40B4-BE49-F238E27FC236}">
                    <a16:creationId xmlns:a16="http://schemas.microsoft.com/office/drawing/2014/main" id="{A7B8F670-77FF-99B0-01FE-5051260D68F0}"/>
                  </a:ext>
                </a:extLst>
              </p:cNvPr>
              <p:cNvSpPr/>
              <p:nvPr/>
            </p:nvSpPr>
            <p:spPr>
              <a:xfrm rot="8555651">
                <a:off x="4380496" y="1107487"/>
                <a:ext cx="108000" cy="2160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riângulo isósceles 20">
                <a:extLst>
                  <a:ext uri="{FF2B5EF4-FFF2-40B4-BE49-F238E27FC236}">
                    <a16:creationId xmlns:a16="http://schemas.microsoft.com/office/drawing/2014/main" id="{6EA0B59D-049D-69AC-2010-A7E7AECABAFF}"/>
                  </a:ext>
                </a:extLst>
              </p:cNvPr>
              <p:cNvSpPr/>
              <p:nvPr/>
            </p:nvSpPr>
            <p:spPr>
              <a:xfrm rot="9013559">
                <a:off x="4761202" y="1853885"/>
                <a:ext cx="108000" cy="2160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Seta para a Direita 29">
                <a:extLst>
                  <a:ext uri="{FF2B5EF4-FFF2-40B4-BE49-F238E27FC236}">
                    <a16:creationId xmlns:a16="http://schemas.microsoft.com/office/drawing/2014/main" id="{AD7B2273-402E-FEFD-DF02-53C5E344425A}"/>
                  </a:ext>
                </a:extLst>
              </p:cNvPr>
              <p:cNvSpPr/>
              <p:nvPr/>
            </p:nvSpPr>
            <p:spPr>
              <a:xfrm rot="2242400">
                <a:off x="3262045" y="1082938"/>
                <a:ext cx="368669" cy="144000"/>
              </a:xfrm>
              <a:prstGeom prst="rightArrow">
                <a:avLst>
                  <a:gd name="adj1" fmla="val 27902"/>
                  <a:gd name="adj2" fmla="val 132984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Triângulo isósceles 22">
                <a:extLst>
                  <a:ext uri="{FF2B5EF4-FFF2-40B4-BE49-F238E27FC236}">
                    <a16:creationId xmlns:a16="http://schemas.microsoft.com/office/drawing/2014/main" id="{DBF6DE60-6DFA-BCB5-8354-5315849E3CCB}"/>
                  </a:ext>
                </a:extLst>
              </p:cNvPr>
              <p:cNvSpPr/>
              <p:nvPr/>
            </p:nvSpPr>
            <p:spPr>
              <a:xfrm rot="8689914">
                <a:off x="5149903" y="2420348"/>
                <a:ext cx="108000" cy="2160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riângulo isósceles 23">
                <a:extLst>
                  <a:ext uri="{FF2B5EF4-FFF2-40B4-BE49-F238E27FC236}">
                    <a16:creationId xmlns:a16="http://schemas.microsoft.com/office/drawing/2014/main" id="{0197EEF6-2F4A-C254-AFF8-89DA3A4CDF15}"/>
                  </a:ext>
                </a:extLst>
              </p:cNvPr>
              <p:cNvSpPr/>
              <p:nvPr/>
            </p:nvSpPr>
            <p:spPr>
              <a:xfrm rot="9285574">
                <a:off x="5381553" y="1540926"/>
                <a:ext cx="108000" cy="2160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909DE643-7F9A-7BD4-28C1-E6C939732F27}"/>
                  </a:ext>
                </a:extLst>
              </p:cNvPr>
              <p:cNvSpPr txBox="1"/>
              <p:nvPr/>
            </p:nvSpPr>
            <p:spPr>
              <a:xfrm>
                <a:off x="3264804" y="3116515"/>
                <a:ext cx="291838" cy="406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4000" b="1" dirty="0">
                    <a:solidFill>
                      <a:srgbClr val="FF0000"/>
                    </a:solidFill>
                  </a:rPr>
                  <a:t>G</a:t>
                </a:r>
              </a:p>
            </p:txBody>
          </p:sp>
          <p:sp>
            <p:nvSpPr>
              <p:cNvPr id="26" name="Seta para a Direita 33">
                <a:extLst>
                  <a:ext uri="{FF2B5EF4-FFF2-40B4-BE49-F238E27FC236}">
                    <a16:creationId xmlns:a16="http://schemas.microsoft.com/office/drawing/2014/main" id="{897A335D-F2C1-6287-DD5A-4A6D07E2BD0D}"/>
                  </a:ext>
                </a:extLst>
              </p:cNvPr>
              <p:cNvSpPr/>
              <p:nvPr/>
            </p:nvSpPr>
            <p:spPr>
              <a:xfrm rot="19917185">
                <a:off x="4726907" y="3462044"/>
                <a:ext cx="368669" cy="144000"/>
              </a:xfrm>
              <a:prstGeom prst="rightArrow">
                <a:avLst>
                  <a:gd name="adj1" fmla="val 27902"/>
                  <a:gd name="adj2" fmla="val 132984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045FCB08-4B05-5E22-9D3E-FE17062E4BB6}"/>
                </a:ext>
              </a:extLst>
            </p:cNvPr>
            <p:cNvGrpSpPr/>
            <p:nvPr/>
          </p:nvGrpSpPr>
          <p:grpSpPr>
            <a:xfrm>
              <a:off x="937922" y="2262282"/>
              <a:ext cx="1530998" cy="1465251"/>
              <a:chOff x="937922" y="2262282"/>
              <a:chExt cx="1530998" cy="1465251"/>
            </a:xfrm>
          </p:grpSpPr>
          <p:pic>
            <p:nvPicPr>
              <p:cNvPr id="14" name="Imagem 13">
                <a:extLst>
                  <a:ext uri="{FF2B5EF4-FFF2-40B4-BE49-F238E27FC236}">
                    <a16:creationId xmlns:a16="http://schemas.microsoft.com/office/drawing/2014/main" id="{9F2A08FD-1977-D564-16B7-BE6144D27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922" y="2262282"/>
                <a:ext cx="1530998" cy="1465251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9DC695EB-567E-1FDD-ACE9-C0AEEDA1DA6A}"/>
                  </a:ext>
                </a:extLst>
              </p:cNvPr>
              <p:cNvSpPr txBox="1"/>
              <p:nvPr/>
            </p:nvSpPr>
            <p:spPr>
              <a:xfrm>
                <a:off x="1513907" y="2847986"/>
                <a:ext cx="495461" cy="636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6600" dirty="0">
                    <a:ln w="3175"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</a:rPr>
                  <a:t>*</a:t>
                </a:r>
              </a:p>
            </p:txBody>
          </p:sp>
          <p:sp>
            <p:nvSpPr>
              <p:cNvPr id="16" name="Triângulo isósceles 15">
                <a:extLst>
                  <a:ext uri="{FF2B5EF4-FFF2-40B4-BE49-F238E27FC236}">
                    <a16:creationId xmlns:a16="http://schemas.microsoft.com/office/drawing/2014/main" id="{66CEB819-3550-8B3E-B392-B761E89DCE89}"/>
                  </a:ext>
                </a:extLst>
              </p:cNvPr>
              <p:cNvSpPr/>
              <p:nvPr/>
            </p:nvSpPr>
            <p:spPr>
              <a:xfrm rot="9013559">
                <a:off x="1744074" y="2439595"/>
                <a:ext cx="108000" cy="2160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5821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Estudos com Técnicas Avançadas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77" y="4052586"/>
            <a:ext cx="8497486" cy="431542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BB4ABC-1224-A6A6-5972-A4E69F5FC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78" y="1735185"/>
            <a:ext cx="6359158" cy="796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74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Estudos com Técnicas Avançadas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3814" t="18531" r="36102" b="34162"/>
          <a:stretch>
            <a:fillRect/>
          </a:stretch>
        </p:blipFill>
        <p:spPr bwMode="auto">
          <a:xfrm>
            <a:off x="449451" y="2526224"/>
            <a:ext cx="10988298" cy="486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www.frontiersin.or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7748" y="2490142"/>
            <a:ext cx="6571281" cy="6583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9774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Treinamento e Capacitação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41" y="3345984"/>
            <a:ext cx="5982535" cy="4620270"/>
          </a:xfrm>
          <a:prstGeom prst="rect">
            <a:avLst/>
          </a:prstGeom>
        </p:spPr>
      </p:pic>
      <p:pic>
        <p:nvPicPr>
          <p:cNvPr id="6" name="Imagem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177" y="1983583"/>
            <a:ext cx="3505846" cy="3760674"/>
          </a:xfrm>
          <a:prstGeom prst="rect">
            <a:avLst/>
          </a:prstGeom>
          <a:noFill/>
        </p:spPr>
      </p:pic>
      <p:pic>
        <p:nvPicPr>
          <p:cNvPr id="9" name="Imagem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85" y="6042122"/>
            <a:ext cx="2286154" cy="29914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lipse 9"/>
          <p:cNvSpPr/>
          <p:nvPr/>
        </p:nvSpPr>
        <p:spPr>
          <a:xfrm>
            <a:off x="7128685" y="7568583"/>
            <a:ext cx="816077" cy="41295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374588"/>
              </p:ext>
            </p:extLst>
          </p:nvPr>
        </p:nvGraphicFramePr>
        <p:xfrm>
          <a:off x="9333411" y="6170422"/>
          <a:ext cx="8211639" cy="17451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2437">
                  <a:extLst>
                    <a:ext uri="{9D8B030D-6E8A-4147-A177-3AD203B41FA5}">
                      <a16:colId xmlns:a16="http://schemas.microsoft.com/office/drawing/2014/main" val="4047282811"/>
                    </a:ext>
                  </a:extLst>
                </a:gridCol>
                <a:gridCol w="2684197">
                  <a:extLst>
                    <a:ext uri="{9D8B030D-6E8A-4147-A177-3AD203B41FA5}">
                      <a16:colId xmlns:a16="http://schemas.microsoft.com/office/drawing/2014/main" val="1219892578"/>
                    </a:ext>
                  </a:extLst>
                </a:gridCol>
                <a:gridCol w="2675005">
                  <a:extLst>
                    <a:ext uri="{9D8B030D-6E8A-4147-A177-3AD203B41FA5}">
                      <a16:colId xmlns:a16="http://schemas.microsoft.com/office/drawing/2014/main" val="12928455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Indicador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Início do treinamento (D2)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Fim do treinamento (D10)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2273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Índice de acerto global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40%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85%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8875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Índice de acerto – pulmões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52%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98%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8939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Índice de acerto – coração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21%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72%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196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Índice de acerto – fígado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61%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97%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8547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Índice de acerto – rim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31%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72%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5582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Índice de acerto – baço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18%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68%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1343445"/>
                  </a:ext>
                </a:extLst>
              </a:tr>
            </a:tbl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02"/>
          <a:stretch/>
        </p:blipFill>
        <p:spPr>
          <a:xfrm rot="16200000">
            <a:off x="12490739" y="1331325"/>
            <a:ext cx="3498595" cy="506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38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Treinamento e Capacitação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4161" y="1693498"/>
            <a:ext cx="5439534" cy="778301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674" y="3716957"/>
            <a:ext cx="8561707" cy="54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04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Ensino de Graduação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Ensino de Patologia, mas também: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Ensino de Anatomia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Integração com áreas afins – p. ex. Radiologia, Patologia Clínica, Semiologia</a:t>
            </a:r>
          </a:p>
        </p:txBody>
      </p:sp>
    </p:spTree>
    <p:extLst>
      <p:ext uri="{BB962C8B-B14F-4D97-AF65-F5344CB8AC3E}">
        <p14:creationId xmlns:p14="http://schemas.microsoft.com/office/powerpoint/2010/main" val="22207042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Ensino de Graduação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 l="24419" t="20502" r="24586" b="14642"/>
          <a:stretch>
            <a:fillRect/>
          </a:stretch>
        </p:blipFill>
        <p:spPr bwMode="auto">
          <a:xfrm>
            <a:off x="7802151" y="3742275"/>
            <a:ext cx="5670450" cy="437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/>
          <a:srcRect l="33798" r="32404"/>
          <a:stretch>
            <a:fillRect/>
          </a:stretch>
        </p:blipFill>
        <p:spPr bwMode="auto">
          <a:xfrm>
            <a:off x="13638508" y="1619512"/>
            <a:ext cx="4215539" cy="757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Video Baço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3781586"/>
            <a:ext cx="7640664" cy="429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0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Interface Acadêmica dos </a:t>
            </a:r>
            <a:r>
              <a:rPr lang="pt-BR" sz="5400" dirty="0" err="1"/>
              <a:t>SVOs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 l="31960" t="32526" r="30812" b="30397"/>
          <a:stretch>
            <a:fillRect/>
          </a:stretch>
        </p:blipFill>
        <p:spPr bwMode="auto">
          <a:xfrm>
            <a:off x="11654725" y="2145929"/>
            <a:ext cx="6024671" cy="364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/>
          <a:srcRect l="21870" t="26888" r="22829" b="18359"/>
          <a:stretch>
            <a:fillRect/>
          </a:stretch>
        </p:blipFill>
        <p:spPr bwMode="auto">
          <a:xfrm>
            <a:off x="11661610" y="5811864"/>
            <a:ext cx="6021956" cy="362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Video Rim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8421" y="2937897"/>
            <a:ext cx="10275376" cy="57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0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Perspectivas e Desafios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Garantir adequada estruturação e interação entre os serviços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Ampliação do uso de outras técnicas de autópsia para aumentar a abrangência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Previsibilidade e Sustentabilidade do financiamento dos Serviços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Garantir a formação e atratividade de patologistas interessados em autópsia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Estimular, na medida do possível, integrações acadêmicas</a:t>
            </a:r>
          </a:p>
        </p:txBody>
      </p:sp>
    </p:spTree>
    <p:extLst>
      <p:ext uri="{BB962C8B-B14F-4D97-AF65-F5344CB8AC3E}">
        <p14:creationId xmlns:p14="http://schemas.microsoft.com/office/powerpoint/2010/main" val="2220704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98700" y="7666082"/>
            <a:ext cx="13716000" cy="1135018"/>
          </a:xfrm>
        </p:spPr>
        <p:txBody>
          <a:bodyPr/>
          <a:lstStyle/>
          <a:p>
            <a:r>
              <a:rPr lang="pt-BR" dirty="0"/>
              <a:t>obrigado!</a:t>
            </a:r>
          </a:p>
        </p:txBody>
      </p:sp>
      <p:pic>
        <p:nvPicPr>
          <p:cNvPr id="3" name="Imagem 2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18" y="8356600"/>
            <a:ext cx="7859964" cy="620938"/>
          </a:xfrm>
          <a:prstGeom prst="rect">
            <a:avLst/>
          </a:prstGeom>
        </p:spPr>
      </p:pic>
      <p:pic>
        <p:nvPicPr>
          <p:cNvPr id="4" name="Imagem 5" descr="montagemfmusp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04" y="3333749"/>
            <a:ext cx="18258196" cy="427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0190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Políticas para os </a:t>
            </a:r>
            <a:r>
              <a:rPr lang="pt-BR" sz="5400" dirty="0" err="1"/>
              <a:t>SVOs</a:t>
            </a:r>
            <a:r>
              <a:rPr lang="pt-BR" sz="5400" dirty="0"/>
              <a:t> no Brasil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 err="1"/>
              <a:t>SVOs</a:t>
            </a:r>
            <a:r>
              <a:rPr lang="pt-BR" dirty="0"/>
              <a:t> são parte da política de Vigilância </a:t>
            </a:r>
            <a:r>
              <a:rPr lang="pt-BR" dirty="0">
                <a:sym typeface="Wingdings" panose="05000000000000000000" pitchFamily="2" charset="2"/>
              </a:rPr>
              <a:t> Vigilância do Óbito</a:t>
            </a:r>
            <a:endParaRPr lang="pt-BR" dirty="0"/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Objetivo: Aperfeiçoar a Informação de Mortalidade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Organização dos </a:t>
            </a:r>
            <a:r>
              <a:rPr lang="pt-BR" dirty="0" err="1"/>
              <a:t>SVOs</a:t>
            </a:r>
            <a:r>
              <a:rPr lang="pt-BR" dirty="0"/>
              <a:t> 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Rede Nacional de Serviços de Verificação de Óbito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Outros </a:t>
            </a:r>
            <a:r>
              <a:rPr lang="pt-BR" dirty="0" err="1"/>
              <a:t>SVOs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0298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SVO como Ferramenta de Saúde Pública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F8B1656-57DC-1BA6-D108-D250CAF4AFE9}"/>
              </a:ext>
            </a:extLst>
          </p:cNvPr>
          <p:cNvSpPr txBox="1"/>
          <p:nvPr/>
        </p:nvSpPr>
        <p:spPr>
          <a:xfrm>
            <a:off x="12477804" y="8937896"/>
            <a:ext cx="2846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SIM/CIVS/CCD, base de 04/04/2024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CC3318C-5A63-6B2B-011B-DE38ADAC95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725" y="1930400"/>
            <a:ext cx="9622420" cy="758528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045580" y="4779818"/>
            <a:ext cx="9747111" cy="387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045580" y="5708073"/>
            <a:ext cx="9747111" cy="402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045580" y="6651298"/>
            <a:ext cx="9747111" cy="402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045575" y="7260905"/>
            <a:ext cx="9747111" cy="402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391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SVO como Ferramenta de Saúde Pública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F8B1656-57DC-1BA6-D108-D250CAF4AFE9}"/>
              </a:ext>
            </a:extLst>
          </p:cNvPr>
          <p:cNvSpPr txBox="1"/>
          <p:nvPr/>
        </p:nvSpPr>
        <p:spPr>
          <a:xfrm>
            <a:off x="13322931" y="8868623"/>
            <a:ext cx="2846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SIM/CIVS/CCD, base de 04/04/2024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F0F15BC-ACC2-A74B-043B-27D83C8B03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940" y="2036618"/>
            <a:ext cx="11737115" cy="7540319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25940" y="4973782"/>
            <a:ext cx="11875660" cy="402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953646" y="5818912"/>
            <a:ext cx="11875660" cy="402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/>
          <p:cNvSpPr/>
          <p:nvPr/>
        </p:nvSpPr>
        <p:spPr>
          <a:xfrm>
            <a:off x="13480473" y="3269673"/>
            <a:ext cx="4142509" cy="3297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Meta de Causa Definida</a:t>
            </a:r>
          </a:p>
          <a:p>
            <a:pPr algn="ctr"/>
            <a:r>
              <a:rPr lang="pt-BR" sz="2800" b="1" dirty="0"/>
              <a:t>95%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Realizado</a:t>
            </a:r>
          </a:p>
          <a:p>
            <a:pPr algn="ctr"/>
            <a:r>
              <a:rPr lang="pt-BR" sz="2800" b="1" dirty="0"/>
              <a:t>96,6%</a:t>
            </a:r>
          </a:p>
        </p:txBody>
      </p:sp>
      <p:sp>
        <p:nvSpPr>
          <p:cNvPr id="10" name="Retângulo 9"/>
          <p:cNvSpPr/>
          <p:nvPr/>
        </p:nvSpPr>
        <p:spPr>
          <a:xfrm>
            <a:off x="981351" y="6664035"/>
            <a:ext cx="11875660" cy="402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981352" y="7232070"/>
            <a:ext cx="11875660" cy="402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7606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A RNSVO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Estabelecida de 2006 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43 Serviços de Verificação de Óbitos Habilitados em 5 regiões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12 Serviços de Verificação de Óbitos no Estado de São Paulo</a:t>
            </a:r>
          </a:p>
          <a:p>
            <a:pPr marL="1946275" lvl="1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565755"/>
                </a:solidFill>
              </a:rPr>
              <a:t>13 Serviços de Verificação de Óbitos não vinculados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52832" y="2336038"/>
            <a:ext cx="6935168" cy="695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63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A RNSVO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Os </a:t>
            </a:r>
            <a:r>
              <a:rPr lang="pt-BR" dirty="0" err="1"/>
              <a:t>SVOs</a:t>
            </a:r>
            <a:r>
              <a:rPr lang="pt-BR" dirty="0"/>
              <a:t> da Rede são heterogêneos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Serviços completos – </a:t>
            </a:r>
            <a:r>
              <a:rPr lang="pt-BR" dirty="0" err="1"/>
              <a:t>Macroscopia</a:t>
            </a:r>
            <a:r>
              <a:rPr lang="pt-BR" dirty="0"/>
              <a:t> / Microscopia / Técnicas Adicionais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Serviços combinados – </a:t>
            </a:r>
            <a:r>
              <a:rPr lang="pt-BR" dirty="0" err="1"/>
              <a:t>Macroscopia</a:t>
            </a:r>
            <a:r>
              <a:rPr lang="pt-BR" dirty="0"/>
              <a:t> no SVO e Microscopia em laboratórios parceiros em diferentes níveis</a:t>
            </a:r>
          </a:p>
          <a:p>
            <a:pPr marL="1946275" lvl="1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565755"/>
                </a:solidFill>
              </a:rPr>
              <a:t>Microscopia </a:t>
            </a:r>
          </a:p>
          <a:p>
            <a:pPr marL="1946275" lvl="1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565755"/>
                </a:solidFill>
              </a:rPr>
              <a:t>Identificação de agentes</a:t>
            </a:r>
          </a:p>
          <a:p>
            <a:pPr marL="1946275" lvl="1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565755"/>
                </a:solidFill>
              </a:rPr>
              <a:t>Análises Moleculares</a:t>
            </a:r>
          </a:p>
        </p:txBody>
      </p:sp>
    </p:spTree>
    <p:extLst>
      <p:ext uri="{BB962C8B-B14F-4D97-AF65-F5344CB8AC3E}">
        <p14:creationId xmlns:p14="http://schemas.microsoft.com/office/powerpoint/2010/main" val="404334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Financiamento dos </a:t>
            </a:r>
            <a:r>
              <a:rPr lang="pt-BR" sz="5400" dirty="0" err="1"/>
              <a:t>SVOs</a:t>
            </a:r>
            <a:r>
              <a:rPr lang="pt-BR" sz="5400" dirty="0"/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714047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Recursos da RNSVO </a:t>
            </a:r>
            <a:r>
              <a:rPr lang="pt-BR" dirty="0">
                <a:sym typeface="Wingdings" panose="05000000000000000000" pitchFamily="2" charset="2"/>
              </a:rPr>
              <a:t> Máximo de R$ 55.000,00 conforme porte – Atual Portaria 48/2015</a:t>
            </a:r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I – 250.000 a 500.000 habitantes </a:t>
            </a:r>
            <a:r>
              <a:rPr lang="pt-BR" dirty="0">
                <a:sym typeface="Wingdings" panose="05000000000000000000" pitchFamily="2" charset="2"/>
              </a:rPr>
              <a:t> R$ 35.000,00 </a:t>
            </a:r>
            <a:endParaRPr lang="pt-BR" dirty="0"/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II – 500.000 a 1.000.000 habitantes </a:t>
            </a:r>
            <a:r>
              <a:rPr lang="pt-BR" dirty="0">
                <a:sym typeface="Wingdings" panose="05000000000000000000" pitchFamily="2" charset="2"/>
              </a:rPr>
              <a:t> R$ 40.000,00 </a:t>
            </a:r>
            <a:endParaRPr lang="pt-BR" dirty="0"/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III – 1.000.000 a 3.000.000 habitantes </a:t>
            </a:r>
            <a:r>
              <a:rPr lang="pt-BR" dirty="0">
                <a:sym typeface="Wingdings" panose="05000000000000000000" pitchFamily="2" charset="2"/>
              </a:rPr>
              <a:t> R$ 45.000,00 </a:t>
            </a:r>
            <a:endParaRPr lang="pt-BR" dirty="0"/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IV – 3.000.000 a 5.000.000 habitantes </a:t>
            </a:r>
            <a:r>
              <a:rPr lang="pt-BR" dirty="0">
                <a:sym typeface="Wingdings" panose="05000000000000000000" pitchFamily="2" charset="2"/>
              </a:rPr>
              <a:t> R$ 50.000,00 </a:t>
            </a:r>
            <a:endParaRPr lang="pt-BR" dirty="0"/>
          </a:p>
          <a:p>
            <a:pPr marL="1260475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/>
              <a:t>V – &gt; 5.000.000 </a:t>
            </a:r>
            <a:r>
              <a:rPr lang="pt-BR" dirty="0">
                <a:sym typeface="Wingdings" panose="05000000000000000000" pitchFamily="2" charset="2"/>
              </a:rPr>
              <a:t> R$ 55.000,00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F8B1656-57DC-1BA6-D108-D250CAF4AFE9}"/>
              </a:ext>
            </a:extLst>
          </p:cNvPr>
          <p:cNvSpPr txBox="1"/>
          <p:nvPr/>
        </p:nvSpPr>
        <p:spPr>
          <a:xfrm>
            <a:off x="11715803" y="8356005"/>
            <a:ext cx="536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Min. Da Saúde – GM/MS Port. 6 de 28/9/2017</a:t>
            </a:r>
          </a:p>
        </p:txBody>
      </p:sp>
    </p:spTree>
    <p:extLst>
      <p:ext uri="{BB962C8B-B14F-4D97-AF65-F5344CB8AC3E}">
        <p14:creationId xmlns:p14="http://schemas.microsoft.com/office/powerpoint/2010/main" val="1578542315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5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6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8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2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3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2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7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2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9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5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8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3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4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4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45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4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4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Props1.xml><?xml version="1.0" encoding="utf-8"?>
<ds:datastoreItem xmlns:ds="http://schemas.openxmlformats.org/officeDocument/2006/customXml" ds:itemID="{4C2F995A-0281-4CCA-B46E-C60481AC14E4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DE5F2C5D-7C2B-4C48-B109-A66DEF487436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CF39CD35-1440-4E6B-8075-1CEC84244005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335A9929-0CC8-45B8-8DB9-CE551ADB7A6D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AFB7C4FA-8A1A-4A8A-AC23-82E22F918167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9870DA00-E490-45D1-AB79-23C62718695E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E8386392-E306-4247-81A9-12E70ADEEF3E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88D70BB4-17E1-4A1F-88DB-E29260540891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A0E059E2-BE59-4AAC-823D-428906C63535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93228AC5-D64C-440C-91EF-1E41CB39FD60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3ED37A44-4F15-4DDD-BEE2-F516BEB7F969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4F4E3BF5-73DE-4698-BD4F-CBBDAE08307E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72A97767-17A3-4C5A-A5A1-F58C4A0A2C28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35AC6E40-FAC6-4B57-9082-23BD1D778630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DA4FE4E1-3742-4688-8A03-EC9F88FD3A8E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C5D9DF39-971C-47B7-B4DC-6204B611269C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EAD5FD6E-315F-4EBF-93C4-B03E3DF66F51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C2A8DB88-7277-4306-B107-D6BB30153701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1B6873D4-46FD-4F88-B3D4-3E2CC7B7A14A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79E07B07-2656-4636-AC86-763551D87B75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36.xml><?xml version="1.0" encoding="utf-8"?>
<ds:datastoreItem xmlns:ds="http://schemas.openxmlformats.org/officeDocument/2006/customXml" ds:itemID="{CF05B408-2452-470B-8A16-C1C68779BD4C}">
  <ds:schemaRefs>
    <ds:schemaRef ds:uri="http://schemas.microsoft.com/VisualStudio/2011/storyboarding/control"/>
  </ds:schemaRefs>
</ds:datastoreItem>
</file>

<file path=customXml/itemProps37.xml><?xml version="1.0" encoding="utf-8"?>
<ds:datastoreItem xmlns:ds="http://schemas.openxmlformats.org/officeDocument/2006/customXml" ds:itemID="{139678D1-4FB2-4FCB-9A34-7B6679D00E70}">
  <ds:schemaRefs>
    <ds:schemaRef ds:uri="http://schemas.microsoft.com/VisualStudio/2011/storyboarding/control"/>
  </ds:schemaRefs>
</ds:datastoreItem>
</file>

<file path=customXml/itemProps38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39.xml><?xml version="1.0" encoding="utf-8"?>
<ds:datastoreItem xmlns:ds="http://schemas.openxmlformats.org/officeDocument/2006/customXml" ds:itemID="{65019B40-0240-4E9C-A599-C63A247E8774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40.xml><?xml version="1.0" encoding="utf-8"?>
<ds:datastoreItem xmlns:ds="http://schemas.openxmlformats.org/officeDocument/2006/customXml" ds:itemID="{39817A00-E5D4-4649-93F0-593ED156E1CB}">
  <ds:schemaRefs>
    <ds:schemaRef ds:uri="http://schemas.microsoft.com/VisualStudio/2011/storyboarding/control"/>
  </ds:schemaRefs>
</ds:datastoreItem>
</file>

<file path=customXml/itemProps41.xml><?xml version="1.0" encoding="utf-8"?>
<ds:datastoreItem xmlns:ds="http://schemas.openxmlformats.org/officeDocument/2006/customXml" ds:itemID="{A039B146-861A-4FC1-A35D-40EC71696212}">
  <ds:schemaRefs>
    <ds:schemaRef ds:uri="http://schemas.microsoft.com/VisualStudio/2011/storyboarding/control"/>
  </ds:schemaRefs>
</ds:datastoreItem>
</file>

<file path=customXml/itemProps42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43.xml><?xml version="1.0" encoding="utf-8"?>
<ds:datastoreItem xmlns:ds="http://schemas.openxmlformats.org/officeDocument/2006/customXml" ds:itemID="{C1F24622-8CFE-459A-A696-989099361473}">
  <ds:schemaRefs>
    <ds:schemaRef ds:uri="http://schemas.microsoft.com/VisualStudio/2011/storyboarding/control"/>
  </ds:schemaRefs>
</ds:datastoreItem>
</file>

<file path=customXml/itemProps44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45.xml><?xml version="1.0" encoding="utf-8"?>
<ds:datastoreItem xmlns:ds="http://schemas.openxmlformats.org/officeDocument/2006/customXml" ds:itemID="{ECDC5A89-C6C5-4954-853E-8758557E9A77}">
  <ds:schemaRefs>
    <ds:schemaRef ds:uri="http://schemas.microsoft.com/VisualStudio/2011/storyboarding/control"/>
  </ds:schemaRefs>
</ds:datastoreItem>
</file>

<file path=customXml/itemProps46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47.xml><?xml version="1.0" encoding="utf-8"?>
<ds:datastoreItem xmlns:ds="http://schemas.openxmlformats.org/officeDocument/2006/customXml" ds:itemID="{7E7BEB7A-5F9D-4430-A8D3-87B40AD726AA}">
  <ds:schemaRefs>
    <ds:schemaRef ds:uri="http://schemas.microsoft.com/VisualStudio/2011/storyboarding/control"/>
  </ds:schemaRefs>
</ds:datastoreItem>
</file>

<file path=customXml/itemProps48.xml><?xml version="1.0" encoding="utf-8"?>
<ds:datastoreItem xmlns:ds="http://schemas.openxmlformats.org/officeDocument/2006/customXml" ds:itemID="{C9A77CC4-9B22-4564-9CA8-FCCBDE9CA995}">
  <ds:schemaRefs>
    <ds:schemaRef ds:uri="http://schemas.microsoft.com/VisualStudio/2011/storyboarding/control"/>
  </ds:schemaRefs>
</ds:datastoreItem>
</file>

<file path=customXml/itemProps49.xml><?xml version="1.0" encoding="utf-8"?>
<ds:datastoreItem xmlns:ds="http://schemas.openxmlformats.org/officeDocument/2006/customXml" ds:itemID="{DE582D8F-4E64-486B-9AAD-2C512F654A86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C9C4A299-FACE-48C4-81B6-3CDA028AF67A}">
  <ds:schemaRefs>
    <ds:schemaRef ds:uri="http://schemas.microsoft.com/VisualStudio/2011/storyboarding/control"/>
  </ds:schemaRefs>
</ds:datastoreItem>
</file>

<file path=customXml/itemProps50.xml><?xml version="1.0" encoding="utf-8"?>
<ds:datastoreItem xmlns:ds="http://schemas.openxmlformats.org/officeDocument/2006/customXml" ds:itemID="{4DD055C8-EB2C-4FFD-9B13-7345AC4F8F5A}">
  <ds:schemaRefs>
    <ds:schemaRef ds:uri="http://schemas.microsoft.com/VisualStudio/2011/storyboarding/control"/>
  </ds:schemaRefs>
</ds:datastoreItem>
</file>

<file path=customXml/itemProps51.xml><?xml version="1.0" encoding="utf-8"?>
<ds:datastoreItem xmlns:ds="http://schemas.openxmlformats.org/officeDocument/2006/customXml" ds:itemID="{54EDA9AF-2E22-4E67-97D4-682AF8928120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01B483AC-BAE6-4EED-80F7-980764F33853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46552D16-912C-4F09-B88F-653E5E25DFDA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6905D22A-48E9-45F1-ADB2-578BAF03874C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313</TotalTime>
  <Words>1074</Words>
  <Application>Microsoft Office PowerPoint</Application>
  <PresentationFormat>Personalizar</PresentationFormat>
  <Paragraphs>198</Paragraphs>
  <Slides>39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Bold</vt:lpstr>
      <vt:lpstr>DIN Condensed Bold</vt:lpstr>
      <vt:lpstr>Wingdings</vt:lpstr>
      <vt:lpstr>Congresso de Patologia</vt:lpstr>
      <vt:lpstr>SVO: Política atual, carreira do patologista e interface acadêmica</vt:lpstr>
      <vt:lpstr>Declaração de Conflito de Interesse</vt:lpstr>
      <vt:lpstr>Aspectos Gerais</vt:lpstr>
      <vt:lpstr>Políticas para os SVOs no Brasil</vt:lpstr>
      <vt:lpstr>SVO como Ferramenta de Saúde Pública</vt:lpstr>
      <vt:lpstr>SVO como Ferramenta de Saúde Pública</vt:lpstr>
      <vt:lpstr>A RNSVO</vt:lpstr>
      <vt:lpstr>A RNSVO</vt:lpstr>
      <vt:lpstr>Financiamento dos SVOs </vt:lpstr>
      <vt:lpstr>Financiamento dos SVOs </vt:lpstr>
      <vt:lpstr>Desafios – Financiamento </vt:lpstr>
      <vt:lpstr>Desafios - Abrangência</vt:lpstr>
      <vt:lpstr>Desafios - Padronização</vt:lpstr>
      <vt:lpstr>Carreira de Patologista no SVO</vt:lpstr>
      <vt:lpstr>Carreira de Patologista no SVO</vt:lpstr>
      <vt:lpstr>Carreira de Patologista no SVO</vt:lpstr>
      <vt:lpstr>Carreira de Patologista no SVO</vt:lpstr>
      <vt:lpstr>Carreira de Patologista no SVO</vt:lpstr>
      <vt:lpstr>Carreira de Patologista no SVO</vt:lpstr>
      <vt:lpstr>Interface Acadêmica dos SVOs</vt:lpstr>
      <vt:lpstr>Interface Acadêmica dos SVOs</vt:lpstr>
      <vt:lpstr>Interface Acadêmica dos SVOs</vt:lpstr>
      <vt:lpstr>Interface Acadêmica dos SVOs</vt:lpstr>
      <vt:lpstr>Interface Acadêmica dos SVOs</vt:lpstr>
      <vt:lpstr>Interface Acadêmica dos SVOs</vt:lpstr>
      <vt:lpstr>Interface Acadêmica dos SVOs</vt:lpstr>
      <vt:lpstr>Interface Acadêmica dos SVOs</vt:lpstr>
      <vt:lpstr>Interface Acadêmica dos SVOs</vt:lpstr>
      <vt:lpstr>Interface Acadêmica dos SVOs</vt:lpstr>
      <vt:lpstr>Interface Acadêmica dos SVOs</vt:lpstr>
      <vt:lpstr>Interface Acadêmica dos SVOs</vt:lpstr>
      <vt:lpstr>Interface Acadêmica dos SVOs</vt:lpstr>
      <vt:lpstr>Interface Acadêmica dos SVOs</vt:lpstr>
      <vt:lpstr>Interface Acadêmica dos SVOs</vt:lpstr>
      <vt:lpstr>Interface Acadêmica dos SVOs</vt:lpstr>
      <vt:lpstr>Interface Acadêmica dos SVOs</vt:lpstr>
      <vt:lpstr>Interface Acadêmica dos SVOs</vt:lpstr>
      <vt:lpstr>Perspectivas e Desafios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CN PRODUÇÕES</cp:lastModifiedBy>
  <cp:revision>39</cp:revision>
  <dcterms:created xsi:type="dcterms:W3CDTF">2024-02-22T18:43:09Z</dcterms:created>
  <dcterms:modified xsi:type="dcterms:W3CDTF">2024-05-30T15:48:55Z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